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348" r:id="rId6"/>
    <p:sldId id="258" r:id="rId7"/>
    <p:sldId id="364" r:id="rId8"/>
    <p:sldId id="261" r:id="rId9"/>
    <p:sldId id="264" r:id="rId10"/>
    <p:sldId id="263" r:id="rId11"/>
    <p:sldId id="265" r:id="rId12"/>
    <p:sldId id="266" r:id="rId13"/>
    <p:sldId id="344" r:id="rId14"/>
    <p:sldId id="270" r:id="rId15"/>
    <p:sldId id="346" r:id="rId16"/>
    <p:sldId id="347" r:id="rId17"/>
    <p:sldId id="277" r:id="rId18"/>
    <p:sldId id="356" r:id="rId19"/>
    <p:sldId id="354" r:id="rId20"/>
    <p:sldId id="355" r:id="rId21"/>
    <p:sldId id="291" r:id="rId22"/>
    <p:sldId id="280" r:id="rId23"/>
    <p:sldId id="288" r:id="rId24"/>
    <p:sldId id="293" r:id="rId25"/>
    <p:sldId id="285" r:id="rId26"/>
    <p:sldId id="297" r:id="rId27"/>
    <p:sldId id="299" r:id="rId28"/>
    <p:sldId id="300" r:id="rId29"/>
    <p:sldId id="350" r:id="rId30"/>
    <p:sldId id="351" r:id="rId31"/>
    <p:sldId id="353" r:id="rId32"/>
    <p:sldId id="352" r:id="rId33"/>
    <p:sldId id="308" r:id="rId34"/>
    <p:sldId id="358" r:id="rId35"/>
    <p:sldId id="330" r:id="rId36"/>
    <p:sldId id="310" r:id="rId37"/>
    <p:sldId id="311" r:id="rId38"/>
    <p:sldId id="312" r:id="rId39"/>
    <p:sldId id="313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06" r:id="rId52"/>
    <p:sldId id="362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60" r:id="rId62"/>
    <p:sldId id="340" r:id="rId63"/>
    <p:sldId id="342" r:id="rId64"/>
    <p:sldId id="276" r:id="rId65"/>
    <p:sldId id="307" r:id="rId66"/>
    <p:sldId id="314" r:id="rId67"/>
    <p:sldId id="331" r:id="rId68"/>
    <p:sldId id="315" r:id="rId69"/>
    <p:sldId id="316" r:id="rId70"/>
    <p:sldId id="318" r:id="rId7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Imagem 3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9" name="Imagem 7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9" name="Imagem 11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0" name="Imagem 11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7" name="Imagem 15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8" name="Imagem 15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trike="noStrike">
                <a:solidFill>
                  <a:srgbClr val="A6B727"/>
                </a:solidFill>
                <a:latin typeface="Corbel"/>
              </a:rPr>
              <a:t>Clique para editar o título mestre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754520" cy="402300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000" strike="noStrike">
                <a:solidFill>
                  <a:srgbClr val="A6B727"/>
                </a:solidFill>
                <a:latin typeface="Corbel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trike="noStrike">
                <a:solidFill>
                  <a:srgbClr val="A6B727"/>
                </a:solidFill>
                <a:latin typeface="Corbel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1600" strike="noStrike">
                <a:solidFill>
                  <a:srgbClr val="A6B727"/>
                </a:solidFill>
                <a:latin typeface="Corbel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1600" strike="noStrike">
                <a:solidFill>
                  <a:srgbClr val="A6B727"/>
                </a:solidFill>
                <a:latin typeface="Corbel"/>
              </a:rPr>
              <a:t>Quinto nível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267600" y="2057400"/>
            <a:ext cx="4754520" cy="402300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000" strike="noStrike">
                <a:solidFill>
                  <a:srgbClr val="A6B727"/>
                </a:solidFill>
                <a:latin typeface="Corbel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trike="noStrike">
                <a:solidFill>
                  <a:srgbClr val="A6B727"/>
                </a:solidFill>
                <a:latin typeface="Corbel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1600" strike="noStrike">
                <a:solidFill>
                  <a:srgbClr val="A6B727"/>
                </a:solidFill>
                <a:latin typeface="Corbel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1600" strike="noStrike">
                <a:solidFill>
                  <a:srgbClr val="A6B727"/>
                </a:solidFill>
                <a:latin typeface="Corbel"/>
              </a:rPr>
              <a:t>Quinto nível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A6B727"/>
                </a:solidFill>
                <a:latin typeface="Corbel"/>
              </a:rPr>
              <a:t>25/10/17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DAC2134-8DD2-46E3-838F-6F57A9CF8D34}" type="slidenum">
              <a:rPr lang="pt-BR" sz="1200" strike="noStrike">
                <a:solidFill>
                  <a:srgbClr val="A6B727"/>
                </a:solidFill>
                <a:latin typeface="Corbel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A6B727"/>
                </a:solidFill>
                <a:latin typeface="Corbel"/>
              </a:rPr>
              <a:t>25/10/17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17B973-8490-4775-9601-779EEB6B3767}" type="slidenum">
              <a:rPr lang="pt-BR" sz="1200" strike="noStrike">
                <a:solidFill>
                  <a:srgbClr val="A6B727"/>
                </a:solidFill>
                <a:latin typeface="Corbel"/>
              </a:rPr>
              <a:t>‹nº›</a:t>
            </a:fld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>
                <a:latin typeface="Corbel"/>
              </a:rPr>
              <a:t>Clique para editar o formato do texto do título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200">
                <a:latin typeface="Corbe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Corbe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600">
                <a:latin typeface="Corbe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600">
                <a:latin typeface="Corbe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orbe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orbe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orbe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trike="noStrike">
                <a:solidFill>
                  <a:srgbClr val="A6B727"/>
                </a:solidFill>
                <a:latin typeface="Corbel"/>
              </a:rPr>
              <a:t>Clique para editar o título mestre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strike="noStrike">
                <a:solidFill>
                  <a:srgbClr val="A6B727"/>
                </a:solidFill>
                <a:latin typeface="Corbel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000" strike="noStrike">
                <a:solidFill>
                  <a:srgbClr val="A6B727"/>
                </a:solidFill>
                <a:latin typeface="Corbel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trike="noStrike">
                <a:solidFill>
                  <a:srgbClr val="A6B727"/>
                </a:solidFill>
                <a:latin typeface="Corbel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1600" strike="noStrike">
                <a:solidFill>
                  <a:srgbClr val="A6B727"/>
                </a:solidFill>
                <a:latin typeface="Corbel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1600" strike="noStrike">
                <a:solidFill>
                  <a:srgbClr val="A6B727"/>
                </a:solidFill>
                <a:latin typeface="Corbel"/>
              </a:rPr>
              <a:t>Quinto nível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A6B727"/>
                </a:solidFill>
                <a:latin typeface="Corbel"/>
              </a:rPr>
              <a:t>25/10/17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AF93146-EAA2-4D41-A2FE-9DF826EA1199}" type="slidenum">
              <a:rPr lang="pt-BR" sz="1200" strike="noStrike">
                <a:solidFill>
                  <a:srgbClr val="A6B727"/>
                </a:solidFill>
                <a:latin typeface="Corbel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115E-1D3F-45C1-A28F-7A746ABAAB95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0F9A-D221-4380-BA3F-8EB60130D7D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jpeg"/><Relationship Id="rId11" Type="http://schemas.openxmlformats.org/officeDocument/2006/relationships/image" Target="../media/image94.png"/><Relationship Id="rId5" Type="http://schemas.openxmlformats.org/officeDocument/2006/relationships/image" Target="../media/image88.jpeg"/><Relationship Id="rId15" Type="http://schemas.openxmlformats.org/officeDocument/2006/relationships/image" Target="../media/image9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gif"/><Relationship Id="rId1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3.jpeg"/><Relationship Id="rId3" Type="http://schemas.openxmlformats.org/officeDocument/2006/relationships/image" Target="../media/image9.jpe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jpeg"/><Relationship Id="rId2" Type="http://schemas.openxmlformats.org/officeDocument/2006/relationships/image" Target="../media/image8.gif"/><Relationship Id="rId16" Type="http://schemas.openxmlformats.org/officeDocument/2006/relationships/image" Target="../media/image2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10" Type="http://schemas.openxmlformats.org/officeDocument/2006/relationships/image" Target="../media/image16.jpe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gif"/><Relationship Id="rId22" Type="http://schemas.openxmlformats.org/officeDocument/2006/relationships/image" Target="../media/image2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222937" y="898634"/>
            <a:ext cx="8404833" cy="52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pt-BR" sz="5400" b="1" strike="noStrike" dirty="0">
              <a:solidFill>
                <a:srgbClr val="385623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6600" b="1" strike="noStrike" dirty="0">
                <a:solidFill>
                  <a:srgbClr val="385623"/>
                </a:solidFill>
                <a:latin typeface="Calibri"/>
                <a:ea typeface="DejaVu Sans"/>
              </a:rPr>
              <a:t>EDUCAÇÃO FISCAL</a:t>
            </a:r>
            <a:endParaRPr sz="6600" b="1" dirty="0"/>
          </a:p>
          <a:p>
            <a:pPr algn="ctr">
              <a:lnSpc>
                <a:spcPct val="100000"/>
              </a:lnSpc>
            </a:pPr>
            <a:r>
              <a:rPr lang="pt-BR" sz="6600" b="1" strike="noStrike" dirty="0">
                <a:solidFill>
                  <a:srgbClr val="385623"/>
                </a:solidFill>
                <a:latin typeface="Calibri"/>
                <a:ea typeface="DejaVu Sans"/>
              </a:rPr>
              <a:t>Um convite a Cidadania</a:t>
            </a:r>
            <a:endParaRPr sz="6600" b="1"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60" name="Picture 13"/>
          <p:cNvPicPr/>
          <p:nvPr/>
        </p:nvPicPr>
        <p:blipFill>
          <a:blip r:embed="rId2"/>
          <a:stretch/>
        </p:blipFill>
        <p:spPr>
          <a:xfrm>
            <a:off x="346840" y="331076"/>
            <a:ext cx="1876097" cy="11351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mant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66" y="713894"/>
            <a:ext cx="5557480" cy="37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43181" y="5044803"/>
            <a:ext cx="6147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latin typeface="Corbel"/>
              </a:rPr>
              <a:t>A carga tributária é muito ...</a:t>
            </a:r>
            <a:endParaRPr lang="pt-BR" sz="3600" b="1" dirty="0"/>
          </a:p>
          <a:p>
            <a:pPr>
              <a:lnSpc>
                <a:spcPct val="100000"/>
              </a:lnSpc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0623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838080" y="1005840"/>
            <a:ext cx="9159840" cy="516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231" name="CustomShape 2"/>
          <p:cNvSpPr/>
          <p:nvPr/>
        </p:nvSpPr>
        <p:spPr>
          <a:xfrm>
            <a:off x="6172200" y="1493640"/>
            <a:ext cx="5179680" cy="46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TextShape 3"/>
          <p:cNvSpPr txBox="1"/>
          <p:nvPr/>
        </p:nvSpPr>
        <p:spPr>
          <a:xfrm>
            <a:off x="1143000" y="609480"/>
            <a:ext cx="9875160" cy="1005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dirty="0">
                <a:solidFill>
                  <a:srgbClr val="A6B727"/>
                </a:solidFill>
                <a:latin typeface="Corbel"/>
              </a:rPr>
              <a:t>CARGA TRIBUTÁRIA</a:t>
            </a:r>
            <a:endParaRPr dirty="0"/>
          </a:p>
        </p:txBody>
      </p:sp>
      <p:sp>
        <p:nvSpPr>
          <p:cNvPr id="233" name="TextShape 4"/>
          <p:cNvSpPr txBox="1"/>
          <p:nvPr/>
        </p:nvSpPr>
        <p:spPr>
          <a:xfrm>
            <a:off x="1143000" y="2057400"/>
            <a:ext cx="4754520" cy="402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2200" b="1" u="sng" strike="noStrike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pt-BR" sz="2200" b="1" u="sng" strike="noStrike" dirty="0" err="1">
                <a:solidFill>
                  <a:srgbClr val="002060"/>
                </a:solidFill>
                <a:latin typeface="Calibri"/>
                <a:ea typeface="DejaVu Sans"/>
              </a:rPr>
              <a:t>Heritage</a:t>
            </a:r>
            <a:r>
              <a:rPr lang="pt-BR" sz="2200" b="1" u="sng" strike="noStrike" dirty="0">
                <a:solidFill>
                  <a:srgbClr val="002060"/>
                </a:solidFill>
                <a:latin typeface="Calibri"/>
                <a:ea typeface="DejaVu Sans"/>
              </a:rPr>
              <a:t> Foundation</a:t>
            </a:r>
            <a:r>
              <a:rPr lang="pt-BR" sz="2200" b="1" strike="noStrike" dirty="0">
                <a:solidFill>
                  <a:srgbClr val="002060"/>
                </a:solidFill>
                <a:latin typeface="Calibri"/>
                <a:ea typeface="DejaVu Sans"/>
              </a:rPr>
              <a:t> conferiu a carga de impostos com relação ao Produto Interno Bruto (PIB) de 183 países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2200" b="1" strike="noStrike" dirty="0">
                <a:solidFill>
                  <a:srgbClr val="002060"/>
                </a:solidFill>
                <a:latin typeface="Calibri"/>
                <a:ea typeface="DejaVu Sans"/>
              </a:rPr>
              <a:t> O Brasil ficou no 31º lugar. Existem 30 países com carga tributária maior que a do Brasil. 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2200" b="1" strike="noStrike" dirty="0">
                <a:solidFill>
                  <a:srgbClr val="002060"/>
                </a:solidFill>
                <a:latin typeface="Calibri"/>
                <a:ea typeface="DejaVu Sans"/>
              </a:rPr>
              <a:t>Destes, 27 são países de grande desenvolvimento humano, europeus em geral</a:t>
            </a:r>
            <a:endParaRPr dirty="0"/>
          </a:p>
        </p:txBody>
      </p:sp>
      <p:sp>
        <p:nvSpPr>
          <p:cNvPr id="234" name="TextShape 5"/>
          <p:cNvSpPr txBox="1"/>
          <p:nvPr/>
        </p:nvSpPr>
        <p:spPr>
          <a:xfrm>
            <a:off x="6267600" y="1615320"/>
            <a:ext cx="4754520" cy="446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1050" strike="noStrike" dirty="0">
                <a:solidFill>
                  <a:srgbClr val="548235"/>
                </a:solidFill>
                <a:latin typeface="Calibri"/>
              </a:rPr>
              <a:t>(http://g1.globo.com/economia/noticia/2014/08/brasileiros-com-renda-menor-pagam-53-dos-impostos-no-pais-diz-ibpt.html 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35" name="Imagem 9"/>
          <p:cNvPicPr/>
          <p:nvPr/>
        </p:nvPicPr>
        <p:blipFill>
          <a:blip r:embed="rId2"/>
          <a:stretch/>
        </p:blipFill>
        <p:spPr>
          <a:xfrm>
            <a:off x="6553080" y="2103120"/>
            <a:ext cx="4373640" cy="374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7113600" y="477078"/>
            <a:ext cx="4618080" cy="29940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600" b="1" strike="noStrike" dirty="0">
                <a:solidFill>
                  <a:srgbClr val="0070C0"/>
                </a:solidFill>
                <a:latin typeface="Calibri"/>
              </a:rPr>
              <a:t>Estaduais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70C0"/>
                </a:solidFill>
                <a:latin typeface="Calibri"/>
              </a:rPr>
              <a:t>ICMS</a:t>
            </a:r>
            <a:r>
              <a:rPr lang="pt-BR" sz="1500" strike="noStrike" dirty="0">
                <a:solidFill>
                  <a:srgbClr val="0070C0"/>
                </a:solidFill>
                <a:latin typeface="Calibri"/>
              </a:rPr>
              <a:t> – Imposto sobre Circulação de Mercadorias. Incide também sobre o transporte interestadual e intermunicipal e telefonia.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70C0"/>
                </a:solidFill>
                <a:latin typeface="Calibri"/>
              </a:rPr>
              <a:t>IPVA</a:t>
            </a:r>
            <a:r>
              <a:rPr lang="pt-BR" sz="1500" strike="noStrike" dirty="0">
                <a:solidFill>
                  <a:srgbClr val="0070C0"/>
                </a:solidFill>
                <a:latin typeface="Calibri"/>
              </a:rPr>
              <a:t> – Imposto sobre a Propriedade de Veículos Automotores.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70C0"/>
                </a:solidFill>
                <a:latin typeface="Calibri"/>
              </a:rPr>
              <a:t>ITCMD</a:t>
            </a:r>
            <a:r>
              <a:rPr lang="pt-BR" sz="1500" strike="noStrike" dirty="0">
                <a:solidFill>
                  <a:srgbClr val="0070C0"/>
                </a:solidFill>
                <a:latin typeface="Calibri"/>
              </a:rPr>
              <a:t> – Imposto sobre a Transmissão Causa Mortis e Doação. Incide sobre herança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347" name="TextShape 2"/>
          <p:cNvSpPr txBox="1"/>
          <p:nvPr/>
        </p:nvSpPr>
        <p:spPr>
          <a:xfrm>
            <a:off x="775080" y="477078"/>
            <a:ext cx="6075000" cy="24052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 b="1" strike="noStrike" dirty="0">
                <a:solidFill>
                  <a:srgbClr val="00B050"/>
                </a:solidFill>
                <a:latin typeface="Calibri"/>
              </a:rPr>
              <a:t>Federais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B050"/>
                </a:solidFill>
                <a:latin typeface="Calibri"/>
              </a:rPr>
              <a:t>II – Imposto sobre Importação.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B050"/>
                </a:solidFill>
                <a:latin typeface="Calibri"/>
              </a:rPr>
              <a:t>IE – Imposto de Exportação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B050"/>
                </a:solidFill>
                <a:latin typeface="Calibri"/>
              </a:rPr>
              <a:t>IOF – Imposto sobre Operações Financeiras. Incide sobre empréstimos, financiamentos e outras operações financeiras, e também sobre ações.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B050"/>
                </a:solidFill>
                <a:latin typeface="Calibri"/>
              </a:rPr>
              <a:t>IPI – Imposto sobre Produto Industrializado. Cobrado das indústrias.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B050"/>
                </a:solidFill>
                <a:latin typeface="Calibri"/>
              </a:rPr>
              <a:t>IR – Imposto de Renda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1500" b="1" strike="noStrike" dirty="0">
                <a:solidFill>
                  <a:srgbClr val="00B050"/>
                </a:solidFill>
                <a:latin typeface="Calibri"/>
              </a:rPr>
              <a:t>ITR – Imposto sobre a Propriedade Territorial Rural.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348" name="CustomShape 3"/>
          <p:cNvSpPr/>
          <p:nvPr/>
        </p:nvSpPr>
        <p:spPr>
          <a:xfrm>
            <a:off x="7113600" y="3378240"/>
            <a:ext cx="4618080" cy="30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600" b="1" strike="noStrike" dirty="0">
                <a:solidFill>
                  <a:srgbClr val="FF0000"/>
                </a:solidFill>
                <a:latin typeface="Calibri"/>
              </a:rPr>
              <a:t>Municipais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1500" b="1" strike="noStrike" dirty="0">
                <a:solidFill>
                  <a:srgbClr val="FF0000"/>
                </a:solidFill>
                <a:latin typeface="Calibri"/>
              </a:rPr>
              <a:t>IPTU – Imposto sobre a Propriedade Predial e Territorial Urbana.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1500" b="1" strike="noStrike" dirty="0">
                <a:solidFill>
                  <a:srgbClr val="FF0000"/>
                </a:solidFill>
                <a:latin typeface="Calibri"/>
              </a:rPr>
              <a:t>ISS – Imposto Sobre Serviços. Cobrado das empresas.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1500" b="1" strike="noStrike" dirty="0">
                <a:solidFill>
                  <a:srgbClr val="FF0000"/>
                </a:solidFill>
                <a:latin typeface="Calibri"/>
              </a:rPr>
              <a:t>ITBI – Imposto sobre Transmissão de Bens Inter Vivos.</a:t>
            </a: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lang="pt-BR" sz="1500" b="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lang="pt-BR" sz="1500" b="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lang="pt-BR" sz="1500" b="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lang="pt-BR" sz="1500" b="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1500" b="1" dirty="0">
                <a:latin typeface="Calibri"/>
              </a:rPr>
              <a:t>13 IMPOSTOS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49" name="Picture 2"/>
          <p:cNvPicPr/>
          <p:nvPr/>
        </p:nvPicPr>
        <p:blipFill>
          <a:blip r:embed="rId2"/>
          <a:stretch/>
        </p:blipFill>
        <p:spPr>
          <a:xfrm>
            <a:off x="1860480" y="3177000"/>
            <a:ext cx="3142800" cy="2628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007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7">
                                            <p:txEl>
                                              <p:charRg st="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7">
                                            <p:txEl>
                                              <p:charRg st="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47">
                                            <p:txEl>
                                              <p:charRg st="350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46">
                                            <p:txEl>
                                              <p:charRg st="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46">
                                            <p:txEl>
                                              <p:charRg st="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46">
                                            <p:txEl>
                                              <p:charRg st="276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charRg st="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48">
                                            <p:txEl>
                                              <p:charRg st="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48">
                                            <p:txEl>
                                              <p:charRg st="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348">
                                            <p:txEl>
                                              <p:charRg st="18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6503384" y="515129"/>
            <a:ext cx="4807346" cy="19878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200" strike="noStrike" dirty="0">
                <a:solidFill>
                  <a:srgbClr val="C00000"/>
                </a:solidFill>
                <a:latin typeface="Corbel"/>
              </a:rPr>
              <a:t>A </a:t>
            </a:r>
            <a:r>
              <a:rPr lang="pt-BR" sz="2200" b="1" u="sng" strike="noStrike" dirty="0">
                <a:solidFill>
                  <a:srgbClr val="C00000"/>
                </a:solidFill>
                <a:latin typeface="Corbel"/>
              </a:rPr>
              <a:t>corrupção sistêmica </a:t>
            </a:r>
            <a:r>
              <a:rPr lang="pt-BR" sz="2200" strike="noStrike" dirty="0">
                <a:solidFill>
                  <a:srgbClr val="C00000"/>
                </a:solidFill>
                <a:latin typeface="Corbel"/>
              </a:rPr>
              <a:t>ocorre com mais frequência no âmbito das instituições jurídico-políticas do país, na compra de votos; na fraude das urnas; na propina em troca de contrato; na troca de favores e indicação para cargos, etc.</a:t>
            </a:r>
            <a:endParaRPr dirty="0"/>
          </a:p>
        </p:txBody>
      </p:sp>
      <p:sp>
        <p:nvSpPr>
          <p:cNvPr id="6" name="TextShape 2"/>
          <p:cNvSpPr txBox="1"/>
          <p:nvPr/>
        </p:nvSpPr>
        <p:spPr>
          <a:xfrm>
            <a:off x="5971142" y="4212036"/>
            <a:ext cx="5680474" cy="149086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SzPct val="80000"/>
            </a:pPr>
            <a:r>
              <a:rPr lang="pt-B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Sonegação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Sonegar é o ato realizado visando suprimir ou reduzir tributo, mediante omissão, fraude, falsificação, alteração, adulteração ou ocultação.</a:t>
            </a:r>
            <a:r>
              <a:rPr lang="pt-BR" dirty="0"/>
              <a:t> </a:t>
            </a:r>
          </a:p>
          <a:p>
            <a:pPr>
              <a:lnSpc>
                <a:spcPct val="100000"/>
              </a:lnSpc>
              <a:buSzPct val="80000"/>
            </a:pP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407865" y="515129"/>
            <a:ext cx="5181120" cy="3496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</a:pPr>
            <a:r>
              <a:rPr lang="pt-BR" sz="2200" strike="noStrike" dirty="0">
                <a:solidFill>
                  <a:srgbClr val="00B050"/>
                </a:solidFill>
                <a:latin typeface="Corbel"/>
              </a:rPr>
              <a:t>A </a:t>
            </a:r>
            <a:r>
              <a:rPr lang="pt-BR" sz="2200" b="1" u="sng" strike="noStrike" dirty="0">
                <a:solidFill>
                  <a:srgbClr val="00B050"/>
                </a:solidFill>
                <a:latin typeface="Corbel"/>
              </a:rPr>
              <a:t>corrupção endêmica</a:t>
            </a:r>
            <a:r>
              <a:rPr lang="pt-BR" sz="2200" strike="noStrike" dirty="0">
                <a:solidFill>
                  <a:srgbClr val="00B050"/>
                </a:solidFill>
                <a:latin typeface="Corbel"/>
              </a:rPr>
              <a:t>, que é a mais grave e a mais difícil de ser enfrentada, está no âmbito do próprio indivíduo, na deformação do seu caráter, chegando mesmo a ser confundida como parte da natureza humana, sendo também a mais visível, quando o indivíduo sonega impostos, quando suborna um guarda de trânsito; ou quando simplesmente fura uma fila. 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67840" y="362520"/>
            <a:ext cx="2679840" cy="2805840"/>
          </a:xfrm>
          <a:prstGeom prst="cloud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B050"/>
                </a:solidFill>
                <a:latin typeface="Corbel"/>
              </a:rPr>
              <a:t>Furar fila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B050"/>
                </a:solidFill>
                <a:latin typeface="Corbel"/>
              </a:rPr>
              <a:t>troco errado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B050"/>
                </a:solidFill>
                <a:latin typeface="Corbel"/>
              </a:rPr>
              <a:t>Mentir idade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B050"/>
                </a:solidFill>
                <a:latin typeface="Corbel"/>
              </a:rPr>
              <a:t>Carteiras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00B050"/>
                </a:solidFill>
                <a:latin typeface="Corbel"/>
              </a:rPr>
              <a:t>pirataria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trike="sngStrike" dirty="0">
                <a:solidFill>
                  <a:srgbClr val="00B050"/>
                </a:solidFill>
                <a:latin typeface="Corbel"/>
              </a:rPr>
              <a:t>Colar na prova</a:t>
            </a: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3531600" y="1718280"/>
            <a:ext cx="3562560" cy="2317320"/>
          </a:xfrm>
          <a:prstGeom prst="cloud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C00000"/>
                </a:solidFill>
                <a:latin typeface="Corbel"/>
              </a:rPr>
              <a:t>Fraude das urnas;  propina em troca de contrato; troca de favores e indicação para cargos,</a:t>
            </a:r>
            <a:endParaRPr dirty="0"/>
          </a:p>
        </p:txBody>
      </p:sp>
      <p:sp>
        <p:nvSpPr>
          <p:cNvPr id="252" name="CustomShape 3"/>
          <p:cNvSpPr/>
          <p:nvPr/>
        </p:nvSpPr>
        <p:spPr>
          <a:xfrm>
            <a:off x="7677720" y="1718280"/>
            <a:ext cx="3373560" cy="3972600"/>
          </a:xfrm>
          <a:prstGeom prst="cloudCallout">
            <a:avLst>
              <a:gd name="adj1" fmla="val -20833"/>
              <a:gd name="adj2" fmla="val 62500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pt-BR" strike="noStrike" dirty="0">
                <a:solidFill>
                  <a:schemeClr val="tx2">
                    <a:lumMod val="60000"/>
                    <a:lumOff val="40000"/>
                  </a:schemeClr>
                </a:solidFill>
                <a:latin typeface="Corbel"/>
              </a:rPr>
              <a:t> </a:t>
            </a:r>
          </a:p>
          <a:p>
            <a:pPr algn="r">
              <a:lnSpc>
                <a:spcPct val="100000"/>
              </a:lnSpc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Não pedir ou não emitir nota ou cupom fiscal, não informar renda na declaração do IR</a:t>
            </a:r>
            <a:r>
              <a:rPr lang="pt-BR" dirty="0"/>
              <a:t> 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6503384" y="515128"/>
            <a:ext cx="4807346" cy="28271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800" strike="noStrike" dirty="0">
                <a:solidFill>
                  <a:srgbClr val="C00000"/>
                </a:solidFill>
                <a:latin typeface="Corbel"/>
              </a:rPr>
              <a:t>A situação estaria bem melhor se não fosse a corrupção</a:t>
            </a:r>
            <a:endParaRPr sz="4800" dirty="0"/>
          </a:p>
        </p:txBody>
      </p:sp>
      <p:sp>
        <p:nvSpPr>
          <p:cNvPr id="6" name="TextShape 2"/>
          <p:cNvSpPr txBox="1"/>
          <p:nvPr/>
        </p:nvSpPr>
        <p:spPr>
          <a:xfrm>
            <a:off x="1308537" y="4011450"/>
            <a:ext cx="10453248" cy="17134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70C0"/>
                </a:solidFill>
                <a:latin typeface="Calibri"/>
              </a:rPr>
              <a:t>A FGV mostrou que a corrupção impacta 2% (dois por cento) de nosso PIB. </a:t>
            </a: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70C0"/>
                </a:solidFill>
                <a:latin typeface="Calibri"/>
              </a:rPr>
              <a:t>Na década, o TCU apanhou 7 bilhões de reais por ano em corrupção,</a:t>
            </a: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70C0"/>
                </a:solidFill>
                <a:latin typeface="Calibri"/>
              </a:rPr>
              <a:t>A sonegação fiscal anual atinge 200 bilhões de reais.</a:t>
            </a:r>
            <a:endParaRPr dirty="0"/>
          </a:p>
        </p:txBody>
      </p:sp>
      <p:sp>
        <p:nvSpPr>
          <p:cNvPr id="7" name="TextShape 3"/>
          <p:cNvSpPr txBox="1"/>
          <p:nvPr/>
        </p:nvSpPr>
        <p:spPr>
          <a:xfrm>
            <a:off x="407865" y="515129"/>
            <a:ext cx="5181120" cy="3496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" name="TextShape 3"/>
          <p:cNvSpPr txBox="1"/>
          <p:nvPr/>
        </p:nvSpPr>
        <p:spPr>
          <a:xfrm>
            <a:off x="533989" y="515129"/>
            <a:ext cx="5181120" cy="3496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" name="Espaço Reservado para Conteúdo 1"/>
          <p:cNvPicPr/>
          <p:nvPr/>
        </p:nvPicPr>
        <p:blipFill>
          <a:blip r:embed="rId2"/>
          <a:stretch/>
        </p:blipFill>
        <p:spPr>
          <a:xfrm>
            <a:off x="1308537" y="365788"/>
            <a:ext cx="3641835" cy="31814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5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16" y="1063723"/>
            <a:ext cx="6241511" cy="43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59" y="1429328"/>
            <a:ext cx="5680515" cy="35583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1448007"/>
            <a:ext cx="4881734" cy="35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/>
          <p:cNvPicPr/>
          <p:nvPr/>
        </p:nvPicPr>
        <p:blipFill>
          <a:blip r:embed="rId2"/>
          <a:stretch/>
        </p:blipFill>
        <p:spPr>
          <a:xfrm>
            <a:off x="741600" y="899280"/>
            <a:ext cx="5277600" cy="4829040"/>
          </a:xfrm>
          <a:prstGeom prst="rect">
            <a:avLst/>
          </a:prstGeom>
          <a:ln>
            <a:noFill/>
          </a:ln>
        </p:spPr>
      </p:pic>
      <p:sp>
        <p:nvSpPr>
          <p:cNvPr id="285" name="TextShape 1"/>
          <p:cNvSpPr txBox="1"/>
          <p:nvPr/>
        </p:nvSpPr>
        <p:spPr>
          <a:xfrm>
            <a:off x="6172200" y="792360"/>
            <a:ext cx="5181120" cy="4935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endParaRPr lang="pt-BR" sz="2000" b="1" strike="noStrike" dirty="0">
              <a:latin typeface="+mj-lt"/>
            </a:endParaRPr>
          </a:p>
          <a:p>
            <a:pPr>
              <a:buSzPct val="80000"/>
              <a:buFont typeface="Corbel"/>
              <a:buChar char="•"/>
            </a:pPr>
            <a:r>
              <a:rPr lang="pt-BR" sz="2000" b="1" dirty="0"/>
              <a:t>O custo anual médio da corrupção no Brasil, em valores de 2013, corresponde a 67 bilhões anuais, Departamento de Competitividade e Tecnologia FIESP.</a:t>
            </a:r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endParaRPr lang="pt-BR" sz="2000" b="1" strike="noStrike" dirty="0">
              <a:latin typeface="+mj-lt"/>
            </a:endParaRPr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000" b="1" strike="noStrike" dirty="0">
                <a:latin typeface="+mj-lt"/>
              </a:rPr>
              <a:t>Deixa-se de recolher 500 bilhões de reais por ano aos cofres públicos no País, calcula o Sindicato Nacional dos Procuradores da Fazenda Nacional. </a:t>
            </a:r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endParaRPr lang="pt-BR" sz="2000" b="1" dirty="0">
              <a:latin typeface="+mj-lt"/>
            </a:endParaRPr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000" b="1" dirty="0">
                <a:latin typeface="+mj-lt"/>
              </a:rPr>
              <a:t>Fonte da imagem: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000" b="1" dirty="0">
                <a:latin typeface="+mj-lt"/>
              </a:rPr>
              <a:t> Rede de Transparência Internacional</a:t>
            </a:r>
            <a:endParaRPr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m 4"/>
          <p:cNvPicPr/>
          <p:nvPr/>
        </p:nvPicPr>
        <p:blipFill>
          <a:blip r:embed="rId2"/>
          <a:stretch/>
        </p:blipFill>
        <p:spPr>
          <a:xfrm>
            <a:off x="2398320" y="3063240"/>
            <a:ext cx="7357680" cy="2849400"/>
          </a:xfrm>
          <a:prstGeom prst="rect">
            <a:avLst/>
          </a:prstGeom>
          <a:ln>
            <a:noFill/>
          </a:ln>
        </p:spPr>
      </p:pic>
      <p:pic>
        <p:nvPicPr>
          <p:cNvPr id="259" name="Picture 4"/>
          <p:cNvPicPr/>
          <p:nvPr/>
        </p:nvPicPr>
        <p:blipFill>
          <a:blip r:embed="rId3"/>
          <a:stretch/>
        </p:blipFill>
        <p:spPr>
          <a:xfrm>
            <a:off x="1203840" y="549720"/>
            <a:ext cx="4551840" cy="2117880"/>
          </a:xfrm>
          <a:prstGeom prst="rect">
            <a:avLst/>
          </a:prstGeom>
          <a:ln>
            <a:noFill/>
          </a:ln>
        </p:spPr>
      </p:pic>
      <p:pic>
        <p:nvPicPr>
          <p:cNvPr id="260" name="Imagem 6"/>
          <p:cNvPicPr/>
          <p:nvPr/>
        </p:nvPicPr>
        <p:blipFill>
          <a:blip r:embed="rId4"/>
          <a:stretch/>
        </p:blipFill>
        <p:spPr>
          <a:xfrm>
            <a:off x="6240960" y="549720"/>
            <a:ext cx="4537080" cy="211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/>
          <a:stretch/>
        </p:blipFill>
        <p:spPr>
          <a:xfrm>
            <a:off x="576469" y="496958"/>
            <a:ext cx="11052313" cy="57845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8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Espaço Reservado para Conteúdo 4"/>
          <p:cNvPicPr/>
          <p:nvPr/>
        </p:nvPicPr>
        <p:blipFill>
          <a:blip r:embed="rId2"/>
          <a:stretch/>
        </p:blipFill>
        <p:spPr>
          <a:xfrm>
            <a:off x="1899360" y="1245600"/>
            <a:ext cx="8192880" cy="402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1113183" y="469440"/>
            <a:ext cx="4736974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b="1" u="sng" strike="noStrike" dirty="0">
                <a:solidFill>
                  <a:srgbClr val="FF0000"/>
                </a:solidFill>
                <a:latin typeface="Corbel"/>
              </a:rPr>
              <a:t>IMPOSTÔMETRO</a:t>
            </a:r>
            <a:endParaRPr dirty="0"/>
          </a:p>
        </p:txBody>
      </p:sp>
      <p:pic>
        <p:nvPicPr>
          <p:cNvPr id="290" name="Espaço Reservado para Conteúdo 3"/>
          <p:cNvPicPr/>
          <p:nvPr/>
        </p:nvPicPr>
        <p:blipFill>
          <a:blip r:embed="rId2"/>
          <a:stretch/>
        </p:blipFill>
        <p:spPr>
          <a:xfrm>
            <a:off x="662040" y="1825560"/>
            <a:ext cx="5357160" cy="4350960"/>
          </a:xfrm>
          <a:prstGeom prst="rect">
            <a:avLst/>
          </a:prstGeom>
          <a:ln>
            <a:noFill/>
          </a:ln>
        </p:spPr>
      </p:pic>
      <p:sp>
        <p:nvSpPr>
          <p:cNvPr id="291" name="TextShape 2"/>
          <p:cNvSpPr txBox="1"/>
          <p:nvPr/>
        </p:nvSpPr>
        <p:spPr>
          <a:xfrm>
            <a:off x="6267600" y="2057400"/>
            <a:ext cx="4754520" cy="402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292" name="Espaço Reservado para Conteúdo 3"/>
          <p:cNvPicPr/>
          <p:nvPr/>
        </p:nvPicPr>
        <p:blipFill>
          <a:blip r:embed="rId3"/>
          <a:stretch/>
        </p:blipFill>
        <p:spPr>
          <a:xfrm>
            <a:off x="6095880" y="1825560"/>
            <a:ext cx="5801400" cy="4350960"/>
          </a:xfrm>
          <a:prstGeom prst="rect">
            <a:avLst/>
          </a:prstGeom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6764217" y="778168"/>
            <a:ext cx="433003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4400" b="1" u="sng" dirty="0">
                <a:solidFill>
                  <a:srgbClr val="FF0000"/>
                </a:solidFill>
                <a:latin typeface="Corbel"/>
              </a:rPr>
              <a:t>SONEGÔMETRO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348480" y="882720"/>
            <a:ext cx="6619680" cy="465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600" b="1" strike="noStrike" dirty="0">
                <a:solidFill>
                  <a:srgbClr val="C00000"/>
                </a:solidFill>
                <a:latin typeface="Calibri"/>
              </a:rPr>
              <a:t>Falta de transparência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600" b="1" strike="noStrike" dirty="0">
                <a:solidFill>
                  <a:srgbClr val="FF0000"/>
                </a:solidFill>
                <a:latin typeface="Calibri"/>
              </a:rPr>
              <a:t>Corrupção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600" b="1" strike="noStrike" dirty="0">
                <a:solidFill>
                  <a:srgbClr val="C00000"/>
                </a:solidFill>
                <a:latin typeface="Calibri"/>
              </a:rPr>
              <a:t>Má gestão dos recursos públicos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600" b="1" strike="noStrike" dirty="0">
                <a:solidFill>
                  <a:srgbClr val="FF0000"/>
                </a:solidFill>
                <a:latin typeface="Calibri"/>
              </a:rPr>
              <a:t>Irracionalidade no gasto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600" b="1" strike="noStrike" dirty="0">
                <a:solidFill>
                  <a:srgbClr val="C00000"/>
                </a:solidFill>
                <a:latin typeface="Calibri"/>
              </a:rPr>
              <a:t>Sonegação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600" b="1" strike="noStrike" dirty="0">
                <a:solidFill>
                  <a:srgbClr val="FF0000"/>
                </a:solidFill>
                <a:latin typeface="Calibri"/>
              </a:rPr>
              <a:t>Contrabando e descaminho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600" b="1" strike="noStrike" dirty="0">
                <a:solidFill>
                  <a:srgbClr val="C00000"/>
                </a:solidFill>
                <a:latin typeface="Calibri"/>
              </a:rPr>
              <a:t>Pirataria</a:t>
            </a:r>
            <a:endParaRPr dirty="0"/>
          </a:p>
        </p:txBody>
      </p:sp>
      <p:pic>
        <p:nvPicPr>
          <p:cNvPr id="271" name="Picture 2"/>
          <p:cNvPicPr/>
          <p:nvPr/>
        </p:nvPicPr>
        <p:blipFill>
          <a:blip r:embed="rId2"/>
          <a:stretch/>
        </p:blipFill>
        <p:spPr>
          <a:xfrm>
            <a:off x="7236360" y="1887120"/>
            <a:ext cx="4735440" cy="295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uiExpand="1" build="allAtOnce"/>
      <p:bldP spid="270" grpId="1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1143000" y="609480"/>
            <a:ext cx="9875160" cy="90126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2800" b="1" strike="noStrike" dirty="0">
                <a:latin typeface="Corbel"/>
              </a:rPr>
              <a:t>Pesquisa feita com 3 300 brasileiros mede o quanto as pessoas acreditam nas leis do país - e o quanto obedecem
</a:t>
            </a:r>
            <a:endParaRPr dirty="0"/>
          </a:p>
        </p:txBody>
      </p:sp>
      <p:sp>
        <p:nvSpPr>
          <p:cNvPr id="306" name="TextShape 2"/>
          <p:cNvSpPr txBox="1"/>
          <p:nvPr/>
        </p:nvSpPr>
        <p:spPr>
          <a:xfrm>
            <a:off x="1143000" y="2057400"/>
            <a:ext cx="4754520" cy="402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b="1" i="1" strike="noStrike" dirty="0">
                <a:latin typeface="Corbel"/>
              </a:rPr>
              <a:t>Grau de </a:t>
            </a:r>
            <a:r>
              <a:rPr lang="pt-BR" sz="2200" b="1" i="1" u="sng" strike="noStrike" dirty="0">
                <a:latin typeface="Corbel"/>
              </a:rPr>
              <a:t>confiança</a:t>
            </a:r>
            <a:r>
              <a:rPr lang="pt-BR" sz="2200" b="1" i="1" strike="noStrike" dirty="0">
                <a:latin typeface="Corbel"/>
              </a:rPr>
              <a:t> nas leis e regras do Brasil</a:t>
            </a:r>
            <a:r>
              <a:rPr lang="pt-BR" sz="2200" b="1" strike="noStrike" dirty="0">
                <a:latin typeface="Corbel"/>
              </a:rPr>
              <a:t> (renda mensal da pessoa, em salários mínimos – o quanto ela acredita nas leis do país de 0 a 10)</a:t>
            </a:r>
            <a:endParaRPr b="1" dirty="0"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b="1" strike="noStrike" dirty="0">
                <a:latin typeface="Corbel"/>
              </a:rPr>
              <a:t>Até 2 salários mínimos – </a:t>
            </a:r>
            <a:r>
              <a:rPr lang="pt-BR" sz="2200" b="1" i="1" strike="noStrike" dirty="0">
                <a:latin typeface="Corbel"/>
              </a:rPr>
              <a:t>7,2</a:t>
            </a:r>
            <a:r>
              <a:rPr lang="pt-BR" sz="2200" b="1" strike="noStrike" dirty="0">
                <a:latin typeface="Corbel"/>
              </a:rPr>
              <a:t>
2 a 4 salários mínimos – </a:t>
            </a:r>
            <a:r>
              <a:rPr lang="pt-BR" sz="2200" b="1" i="1" strike="noStrike" dirty="0">
                <a:latin typeface="Corbel"/>
              </a:rPr>
              <a:t>7,1</a:t>
            </a:r>
            <a:r>
              <a:rPr lang="pt-BR" sz="2200" b="1" strike="noStrike" dirty="0">
                <a:latin typeface="Corbel"/>
              </a:rPr>
              <a:t>
4 a 12 salários mínimos – </a:t>
            </a:r>
            <a:r>
              <a:rPr lang="pt-BR" sz="2200" b="1" i="1" strike="noStrike" dirty="0">
                <a:latin typeface="Corbel"/>
              </a:rPr>
              <a:t>7,0</a:t>
            </a:r>
            <a:r>
              <a:rPr lang="pt-BR" sz="2200" b="1" strike="noStrike" dirty="0">
                <a:latin typeface="Corbel"/>
              </a:rPr>
              <a:t>
+ de 12 salários mínimos – </a:t>
            </a:r>
            <a:r>
              <a:rPr lang="pt-BR" sz="2200" b="1" i="1" strike="noStrike" dirty="0">
                <a:latin typeface="Corbel"/>
              </a:rPr>
              <a:t>6,9</a:t>
            </a:r>
            <a:endParaRPr b="1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07" name="TextShape 3"/>
          <p:cNvSpPr txBox="1"/>
          <p:nvPr/>
        </p:nvSpPr>
        <p:spPr>
          <a:xfrm>
            <a:off x="6267600" y="2057400"/>
            <a:ext cx="4754520" cy="402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b="1" i="1" strike="noStrike" dirty="0">
                <a:latin typeface="Corbel"/>
              </a:rPr>
              <a:t>Grau de </a:t>
            </a:r>
            <a:r>
              <a:rPr lang="pt-BR" sz="2200" b="1" i="1" u="sng" strike="noStrike" dirty="0">
                <a:latin typeface="Corbel"/>
              </a:rPr>
              <a:t>obediência</a:t>
            </a:r>
            <a:r>
              <a:rPr lang="pt-BR" sz="2200" b="1" i="1" strike="noStrike" dirty="0">
                <a:latin typeface="Corbel"/>
              </a:rPr>
              <a:t> às leis e regras do Brasil</a:t>
            </a:r>
            <a:r>
              <a:rPr lang="pt-BR" sz="2200" b="1" strike="noStrike" dirty="0">
                <a:latin typeface="Corbel"/>
              </a:rPr>
              <a:t> (renda mensal da pessoa, em salários mínimos – o quanto ela obedece as leis do país de 0 a 10)</a:t>
            </a:r>
            <a:endParaRPr b="1" dirty="0"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b="1" strike="noStrike" dirty="0">
                <a:latin typeface="Corbel"/>
              </a:rPr>
              <a:t>Até 2 salários mínimos – </a:t>
            </a:r>
            <a:r>
              <a:rPr lang="pt-BR" sz="2200" b="1" i="1" strike="noStrike" dirty="0">
                <a:latin typeface="Corbel"/>
              </a:rPr>
              <a:t>9,0</a:t>
            </a:r>
            <a:r>
              <a:rPr lang="pt-BR" sz="2200" b="1" strike="noStrike" dirty="0">
                <a:latin typeface="Corbel"/>
              </a:rPr>
              <a:t>
2 a 4 salários mínimos –</a:t>
            </a:r>
            <a:r>
              <a:rPr lang="pt-BR" sz="2200" b="1" i="1" strike="noStrike" dirty="0">
                <a:latin typeface="Corbel"/>
              </a:rPr>
              <a:t> 8,8 </a:t>
            </a:r>
            <a:r>
              <a:rPr lang="pt-BR" sz="2200" b="1" strike="noStrike" dirty="0">
                <a:latin typeface="Corbel"/>
              </a:rPr>
              <a:t>
4 a 12 salários mínimos – </a:t>
            </a:r>
            <a:r>
              <a:rPr lang="pt-BR" sz="2200" b="1" i="1" strike="noStrike" dirty="0">
                <a:latin typeface="Corbel"/>
              </a:rPr>
              <a:t>8,5 </a:t>
            </a:r>
            <a:r>
              <a:rPr lang="pt-BR" sz="2200" b="1" strike="noStrike" dirty="0">
                <a:latin typeface="Corbel"/>
              </a:rPr>
              <a:t>
+ de 12 salários mínimos – </a:t>
            </a:r>
            <a:r>
              <a:rPr lang="pt-BR" sz="2200" b="1" i="1" strike="noStrike" dirty="0">
                <a:latin typeface="Corbel"/>
              </a:rPr>
              <a:t>8,5</a:t>
            </a:r>
            <a:endParaRPr b="1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312" name="TextShape 2"/>
          <p:cNvSpPr txBox="1"/>
          <p:nvPr/>
        </p:nvSpPr>
        <p:spPr>
          <a:xfrm>
            <a:off x="1143000" y="1431235"/>
            <a:ext cx="4754520" cy="46491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i="1" strike="noStrike" dirty="0">
                <a:latin typeface="Corbel"/>
              </a:rPr>
              <a:t>Grau de </a:t>
            </a:r>
            <a:r>
              <a:rPr lang="pt-BR" sz="2200" b="1" i="1" u="sng" strike="noStrike" dirty="0">
                <a:latin typeface="Corbel"/>
              </a:rPr>
              <a:t>confiança</a:t>
            </a:r>
            <a:r>
              <a:rPr lang="pt-BR" sz="2200" i="1" strike="noStrike" dirty="0">
                <a:latin typeface="Corbel"/>
              </a:rPr>
              <a:t> nas leis e regras do Brasil </a:t>
            </a:r>
            <a:r>
              <a:rPr lang="pt-BR" sz="2200" strike="noStrike" dirty="0">
                <a:latin typeface="Corbel"/>
              </a:rPr>
              <a:t>(faixa etária da pessoa – o quanto ela acredita nas leis do país de 0 a 10)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strike="noStrike" dirty="0">
                <a:latin typeface="Corbel"/>
              </a:rPr>
              <a:t>18 a 34 anos –</a:t>
            </a:r>
            <a:r>
              <a:rPr lang="pt-BR" sz="2200" i="1" strike="noStrike" dirty="0">
                <a:latin typeface="Corbel"/>
              </a:rPr>
              <a:t> 6,6</a:t>
            </a:r>
            <a:r>
              <a:rPr lang="pt-BR" sz="2200" strike="noStrike" dirty="0">
                <a:latin typeface="Corbel"/>
              </a:rPr>
              <a:t>
35 a 59 anos – </a:t>
            </a:r>
            <a:r>
              <a:rPr lang="pt-BR" sz="2200" i="1" strike="noStrike" dirty="0">
                <a:latin typeface="Corbel"/>
              </a:rPr>
              <a:t>7,0 </a:t>
            </a:r>
            <a:r>
              <a:rPr lang="pt-BR" sz="2200" strike="noStrike" dirty="0">
                <a:latin typeface="Corbel"/>
              </a:rPr>
              <a:t>
+ de 60 anos – </a:t>
            </a:r>
            <a:r>
              <a:rPr lang="pt-BR" sz="2200" i="1" strike="noStrike" dirty="0">
                <a:latin typeface="Corbel"/>
              </a:rPr>
              <a:t>7,3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3" name="TextShape 3"/>
          <p:cNvSpPr txBox="1"/>
          <p:nvPr/>
        </p:nvSpPr>
        <p:spPr>
          <a:xfrm>
            <a:off x="6267600" y="1431234"/>
            <a:ext cx="4754520" cy="46491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i="1" strike="noStrike" dirty="0">
                <a:latin typeface="Corbel"/>
              </a:rPr>
              <a:t>Grau de </a:t>
            </a:r>
            <a:r>
              <a:rPr lang="pt-BR" sz="2200" b="1" i="1" u="sng" strike="noStrike" dirty="0">
                <a:latin typeface="Corbel"/>
              </a:rPr>
              <a:t>obediência</a:t>
            </a:r>
            <a:r>
              <a:rPr lang="pt-BR" sz="2200" i="1" strike="noStrike" dirty="0">
                <a:latin typeface="Corbel"/>
              </a:rPr>
              <a:t> às leis e regras do Brasil </a:t>
            </a:r>
            <a:r>
              <a:rPr lang="pt-BR" sz="2200" strike="noStrike" dirty="0">
                <a:latin typeface="Corbel"/>
              </a:rPr>
              <a:t>(faixa etária da pessoa – o quanto ela obedece as leis do país de 0 a 10)
18 a 34 anos – </a:t>
            </a:r>
            <a:r>
              <a:rPr lang="pt-BR" sz="2200" i="1" strike="noStrike" dirty="0">
                <a:latin typeface="Corbel"/>
              </a:rPr>
              <a:t>8,3</a:t>
            </a:r>
            <a:r>
              <a:rPr lang="pt-BR" sz="2200" strike="noStrike" dirty="0">
                <a:latin typeface="Corbel"/>
              </a:rPr>
              <a:t>
35 a 59 anos – </a:t>
            </a:r>
            <a:r>
              <a:rPr lang="pt-BR" sz="2200" i="1" strike="noStrike" dirty="0">
                <a:latin typeface="Corbel"/>
              </a:rPr>
              <a:t>8,6</a:t>
            </a:r>
            <a:r>
              <a:rPr lang="pt-BR" sz="2200" strike="noStrike" dirty="0">
                <a:latin typeface="Corbel"/>
              </a:rPr>
              <a:t>
+ de 60 anos – </a:t>
            </a:r>
            <a:r>
              <a:rPr lang="pt-BR" sz="2200" i="1" strike="noStrike" dirty="0">
                <a:latin typeface="Corbel"/>
              </a:rPr>
              <a:t>9,1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838080" y="716400"/>
            <a:ext cx="9707400" cy="4221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strike="noStrike" dirty="0">
                <a:latin typeface="Corbel"/>
              </a:rPr>
              <a:t>MAS QUASE TODO MUNDO FAZ ALGUMA COISA ERRADA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i="1" strike="noStrike" dirty="0">
                <a:latin typeface="Corbel"/>
              </a:rPr>
              <a:t>Transgressões que as pessoas admitem ter cometido, no último ano 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2200" strike="noStrike" dirty="0">
                <a:latin typeface="Corbel"/>
              </a:rPr>
              <a:t>Atravessou a rua fora da faixa de pedestres – </a:t>
            </a:r>
            <a:r>
              <a:rPr lang="pt-BR" sz="2200" i="1" strike="noStrike" dirty="0">
                <a:latin typeface="Corbel"/>
              </a:rPr>
              <a:t>72%</a:t>
            </a:r>
            <a:r>
              <a:rPr lang="pt-BR" sz="2200" strike="noStrike" dirty="0">
                <a:latin typeface="Corbel"/>
              </a:rPr>
              <a:t>
Comprou CD ou DVD pirata –</a:t>
            </a:r>
            <a:r>
              <a:rPr lang="pt-BR" sz="2200" i="1" strike="noStrike" dirty="0">
                <a:latin typeface="Corbel"/>
              </a:rPr>
              <a:t> 60%</a:t>
            </a:r>
            <a:r>
              <a:rPr lang="pt-BR" sz="2200" strike="noStrike" dirty="0">
                <a:latin typeface="Corbel"/>
              </a:rPr>
              <a:t>
Fez barulho capaz de incomodar os vizinhos – </a:t>
            </a:r>
            <a:r>
              <a:rPr lang="pt-BR" sz="2200" i="1" strike="noStrike" dirty="0">
                <a:latin typeface="Corbel"/>
              </a:rPr>
              <a:t>34%</a:t>
            </a:r>
            <a:r>
              <a:rPr lang="pt-BR" sz="2200" strike="noStrike" dirty="0">
                <a:latin typeface="Corbel"/>
              </a:rPr>
              <a:t>
Estacionou em local proibido – </a:t>
            </a:r>
            <a:r>
              <a:rPr lang="pt-BR" sz="2200" i="1" strike="noStrike" dirty="0">
                <a:latin typeface="Corbel"/>
              </a:rPr>
              <a:t>22%</a:t>
            </a:r>
            <a:r>
              <a:rPr lang="pt-BR" sz="2200" strike="noStrike" dirty="0">
                <a:latin typeface="Corbel"/>
              </a:rPr>
              <a:t>
Jogou lixo em local proibido – </a:t>
            </a:r>
            <a:r>
              <a:rPr lang="pt-BR" sz="2200" i="1" strike="noStrike" dirty="0">
                <a:latin typeface="Corbel"/>
              </a:rPr>
              <a:t>18%</a:t>
            </a:r>
            <a:r>
              <a:rPr lang="pt-BR" sz="2200" strike="noStrike" dirty="0">
                <a:latin typeface="Corbel"/>
              </a:rPr>
              <a:t>
Dirigiu depois de consumir bebida alcoólica – </a:t>
            </a:r>
            <a:r>
              <a:rPr lang="pt-BR" sz="2200" i="1" strike="noStrike" dirty="0">
                <a:latin typeface="Corbel"/>
              </a:rPr>
              <a:t>14%</a:t>
            </a:r>
            <a:r>
              <a:rPr lang="pt-BR" sz="2200" strike="noStrike" dirty="0">
                <a:latin typeface="Corbel"/>
              </a:rPr>
              <a:t>
Usou carteira de estudante sem ser estudante – </a:t>
            </a:r>
            <a:r>
              <a:rPr lang="pt-BR" sz="2200" i="1" strike="noStrike" dirty="0">
                <a:latin typeface="Corbel"/>
              </a:rPr>
              <a:t>5%</a:t>
            </a:r>
            <a:r>
              <a:rPr lang="pt-BR" sz="2200" strike="noStrike" dirty="0">
                <a:latin typeface="Corbel"/>
              </a:rPr>
              <a:t>
Fumou em local </a:t>
            </a:r>
            <a:r>
              <a:rPr lang="pt-BR" sz="2200" strike="noStrike" dirty="0" err="1">
                <a:latin typeface="Corbel"/>
              </a:rPr>
              <a:t>probido</a:t>
            </a:r>
            <a:r>
              <a:rPr lang="pt-BR" sz="2200" strike="noStrike" dirty="0">
                <a:latin typeface="Corbel"/>
              </a:rPr>
              <a:t> –</a:t>
            </a:r>
            <a:r>
              <a:rPr lang="pt-BR" sz="2200" i="1" strike="noStrike" dirty="0">
                <a:latin typeface="Corbel"/>
              </a:rPr>
              <a:t> 5%</a:t>
            </a:r>
            <a:r>
              <a:rPr lang="pt-BR" sz="2200" strike="noStrike" dirty="0">
                <a:latin typeface="Corbel"/>
              </a:rPr>
              <a:t>
Deu dinheiro a um policial ou funcionário público – </a:t>
            </a:r>
            <a:r>
              <a:rPr lang="pt-BR" sz="2200" i="1" strike="noStrike" dirty="0">
                <a:latin typeface="Corbel"/>
              </a:rPr>
              <a:t>3%</a:t>
            </a:r>
            <a:r>
              <a:rPr lang="pt-BR" sz="2200" strike="noStrike" dirty="0">
                <a:latin typeface="Corbel"/>
              </a:rPr>
              <a:t>
Levou itens de loja sem pagar – </a:t>
            </a:r>
            <a:r>
              <a:rPr lang="pt-BR" sz="2200" i="1" strike="noStrike" dirty="0">
                <a:latin typeface="Corbel"/>
              </a:rPr>
              <a:t>3%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8793360" y="4718520"/>
            <a:ext cx="283428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>
                <a:solidFill>
                  <a:srgbClr val="000000"/>
                </a:solidFill>
                <a:latin typeface="Times New Roman"/>
              </a:rPr>
              <a:t>FONTE </a:t>
            </a:r>
            <a:r>
              <a:rPr lang="pt-BR" sz="1200" strike="noStrike">
                <a:solidFill>
                  <a:srgbClr val="000000"/>
                </a:solidFill>
                <a:latin typeface="Times New Roman"/>
              </a:rPr>
              <a:t>Relatório IPCL Brasil 2012/2013, Centro de Pesquisa Jurídica Aplicada, Fundação Getúlio Vargas. Foram entrevistadas pessoas de oito estados (AM, PE, BA, MG, RJ, SP, RS e DF), que abrigam 55% da população do país.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609479" y="675861"/>
            <a:ext cx="7719511" cy="4905939"/>
          </a:xfrm>
        </p:spPr>
        <p:txBody>
          <a:bodyPr/>
          <a:lstStyle/>
          <a:p>
            <a:pPr>
              <a:buFont typeface="Arial"/>
              <a:buChar char="•"/>
            </a:pPr>
            <a:endParaRPr lang="pt-BR" sz="3200" b="1" dirty="0">
              <a:latin typeface="Calibri"/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1532 Nobres/Nobre/Nobres 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300 anos depois...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1800 (cem mil réis por ano) 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Mais de 100 anos depois...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1932 Direito ao voto feminino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14 anos depois...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1946 obrigação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39 anos depois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1985 (27% mulheres adultas eram analfabetas)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b="1" dirty="0">
                <a:latin typeface="Calibri"/>
              </a:rPr>
              <a:t>A partir de 2006 cotas 30%</a:t>
            </a:r>
            <a:endParaRPr lang="pt-BR" sz="3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2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2325757" y="536713"/>
            <a:ext cx="7474225" cy="5486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1850 Lei Eusébio de Queirós 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21 anos depois…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1871 Lei do Ventre Livre 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14 anos depois…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1885 Lei dos sexagenários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3 anos depois…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1888 Lei Áurea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129 anos depois...</a:t>
            </a:r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E Social</a:t>
            </a:r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2 anos depois</a:t>
            </a:r>
          </a:p>
          <a:p>
            <a:pPr>
              <a:buFont typeface="Arial"/>
              <a:buChar char="•"/>
            </a:pPr>
            <a:r>
              <a:rPr lang="pt-BR" sz="3200" dirty="0">
                <a:latin typeface="Calibri"/>
              </a:rPr>
              <a:t>Bancada ruralista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3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produto pirata escravid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94" y="1733688"/>
            <a:ext cx="7965649" cy="30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3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609479" y="815009"/>
            <a:ext cx="10005511" cy="4766791"/>
          </a:xfrm>
        </p:spPr>
        <p:txBody>
          <a:bodyPr/>
          <a:lstStyle/>
          <a:p>
            <a:r>
              <a:rPr lang="pt-BR" sz="2400" dirty="0"/>
              <a:t>Preços baixos</a:t>
            </a:r>
          </a:p>
          <a:p>
            <a:r>
              <a:rPr lang="pt-BR" sz="2400" dirty="0"/>
              <a:t>Qualidade e segurança dos produtos piratas são altamente questionáveis, </a:t>
            </a:r>
          </a:p>
          <a:p>
            <a:r>
              <a:rPr lang="pt-BR" sz="2400" dirty="0"/>
              <a:t>Não necessitam atender exigências sanitárias, técnicas e de qualidade entre outras.</a:t>
            </a:r>
          </a:p>
          <a:p>
            <a:r>
              <a:rPr lang="pt-BR" sz="2400" dirty="0"/>
              <a:t>sonegação de impostos </a:t>
            </a:r>
          </a:p>
          <a:p>
            <a:r>
              <a:rPr lang="pt-BR" sz="2400" dirty="0"/>
              <a:t>Alimentam uma cadeia incomensurável de crimes:</a:t>
            </a:r>
          </a:p>
          <a:p>
            <a:r>
              <a:rPr lang="pt-BR" sz="2400" dirty="0"/>
              <a:t>tráfico de drogas e de pessoas, </a:t>
            </a:r>
          </a:p>
          <a:p>
            <a:r>
              <a:rPr lang="pt-BR" sz="2400" dirty="0"/>
              <a:t>trabalho infantil e análogo a escravo, </a:t>
            </a:r>
          </a:p>
          <a:p>
            <a:r>
              <a:rPr lang="pt-BR" sz="2400" dirty="0"/>
              <a:t>recebem menos que um salário mínimo, vivendo em condições sub-humanas e sem direitos trabalhistas garantidos.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39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m 339"/>
          <p:cNvPicPr/>
          <p:nvPr/>
        </p:nvPicPr>
        <p:blipFill>
          <a:blip r:embed="rId2"/>
          <a:stretch/>
        </p:blipFill>
        <p:spPr>
          <a:xfrm>
            <a:off x="4608000" y="792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6" name="Imagem 340"/>
          <p:cNvPicPr/>
          <p:nvPr/>
        </p:nvPicPr>
        <p:blipFill>
          <a:blip r:embed="rId2"/>
          <a:stretch/>
        </p:blipFill>
        <p:spPr>
          <a:xfrm>
            <a:off x="1128240" y="864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7" name="Imagem 341"/>
          <p:cNvPicPr/>
          <p:nvPr/>
        </p:nvPicPr>
        <p:blipFill>
          <a:blip r:embed="rId2"/>
          <a:stretch/>
        </p:blipFill>
        <p:spPr>
          <a:xfrm>
            <a:off x="984240" y="3218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8" name="Imagem 342"/>
          <p:cNvPicPr/>
          <p:nvPr/>
        </p:nvPicPr>
        <p:blipFill>
          <a:blip r:embed="rId2"/>
          <a:stretch/>
        </p:blipFill>
        <p:spPr>
          <a:xfrm>
            <a:off x="8352000" y="84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9" name="Imagem 343"/>
          <p:cNvPicPr/>
          <p:nvPr/>
        </p:nvPicPr>
        <p:blipFill>
          <a:blip r:embed="rId2"/>
          <a:stretch/>
        </p:blipFill>
        <p:spPr>
          <a:xfrm>
            <a:off x="8328240" y="336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70" name="Imagem 344"/>
          <p:cNvPicPr/>
          <p:nvPr/>
        </p:nvPicPr>
        <p:blipFill>
          <a:blip r:embed="rId2"/>
          <a:stretch/>
        </p:blipFill>
        <p:spPr>
          <a:xfrm>
            <a:off x="4656240" y="3290040"/>
            <a:ext cx="3046320" cy="203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m 350"/>
          <p:cNvPicPr/>
          <p:nvPr/>
        </p:nvPicPr>
        <p:blipFill>
          <a:blip r:embed="rId2"/>
          <a:stretch/>
        </p:blipFill>
        <p:spPr>
          <a:xfrm>
            <a:off x="420840" y="566640"/>
            <a:ext cx="4617360" cy="3319560"/>
          </a:xfrm>
          <a:prstGeom prst="rect">
            <a:avLst/>
          </a:prstGeom>
          <a:ln>
            <a:noFill/>
          </a:ln>
        </p:spPr>
      </p:pic>
      <p:pic>
        <p:nvPicPr>
          <p:cNvPr id="343" name="Imagem 351"/>
          <p:cNvPicPr/>
          <p:nvPr/>
        </p:nvPicPr>
        <p:blipFill>
          <a:blip r:embed="rId3"/>
          <a:stretch/>
        </p:blipFill>
        <p:spPr>
          <a:xfrm>
            <a:off x="5906520" y="2846880"/>
            <a:ext cx="5360400" cy="369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m 339"/>
          <p:cNvPicPr/>
          <p:nvPr/>
        </p:nvPicPr>
        <p:blipFill>
          <a:blip r:embed="rId2"/>
          <a:stretch/>
        </p:blipFill>
        <p:spPr>
          <a:xfrm>
            <a:off x="4608000" y="792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6" name="Imagem 340"/>
          <p:cNvPicPr/>
          <p:nvPr/>
        </p:nvPicPr>
        <p:blipFill>
          <a:blip r:embed="rId2"/>
          <a:stretch/>
        </p:blipFill>
        <p:spPr>
          <a:xfrm>
            <a:off x="1128240" y="864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7" name="Imagem 341"/>
          <p:cNvPicPr/>
          <p:nvPr/>
        </p:nvPicPr>
        <p:blipFill>
          <a:blip r:embed="rId2"/>
          <a:stretch/>
        </p:blipFill>
        <p:spPr>
          <a:xfrm>
            <a:off x="984240" y="3218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8" name="Imagem 342"/>
          <p:cNvPicPr/>
          <p:nvPr/>
        </p:nvPicPr>
        <p:blipFill>
          <a:blip r:embed="rId2"/>
          <a:stretch/>
        </p:blipFill>
        <p:spPr>
          <a:xfrm>
            <a:off x="8352000" y="84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9" name="Imagem 343"/>
          <p:cNvPicPr/>
          <p:nvPr/>
        </p:nvPicPr>
        <p:blipFill>
          <a:blip r:embed="rId2"/>
          <a:stretch/>
        </p:blipFill>
        <p:spPr>
          <a:xfrm>
            <a:off x="8328240" y="336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70" name="Imagem 344"/>
          <p:cNvPicPr/>
          <p:nvPr/>
        </p:nvPicPr>
        <p:blipFill>
          <a:blip r:embed="rId2"/>
          <a:stretch/>
        </p:blipFill>
        <p:spPr>
          <a:xfrm>
            <a:off x="4656240" y="3290040"/>
            <a:ext cx="3046320" cy="2036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948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2"/>
          <p:cNvPicPr/>
          <p:nvPr/>
        </p:nvPicPr>
        <p:blipFill>
          <a:blip r:embed="rId2"/>
          <a:stretch/>
        </p:blipFill>
        <p:spPr>
          <a:xfrm>
            <a:off x="3502440" y="484200"/>
            <a:ext cx="4540320" cy="5638320"/>
          </a:xfrm>
          <a:prstGeom prst="rect">
            <a:avLst/>
          </a:prstGeom>
          <a:ln>
            <a:noFill/>
          </a:ln>
        </p:spPr>
      </p:pic>
      <p:pic>
        <p:nvPicPr>
          <p:cNvPr id="400" name="Picture 4"/>
          <p:cNvPicPr/>
          <p:nvPr/>
        </p:nvPicPr>
        <p:blipFill>
          <a:blip r:embed="rId3"/>
          <a:stretch/>
        </p:blipFill>
        <p:spPr>
          <a:xfrm>
            <a:off x="219600" y="285480"/>
            <a:ext cx="1599480" cy="2390040"/>
          </a:xfrm>
          <a:prstGeom prst="rect">
            <a:avLst/>
          </a:prstGeom>
          <a:ln>
            <a:noFill/>
          </a:ln>
        </p:spPr>
      </p:pic>
      <p:pic>
        <p:nvPicPr>
          <p:cNvPr id="401" name="Picture 4"/>
          <p:cNvPicPr/>
          <p:nvPr/>
        </p:nvPicPr>
        <p:blipFill>
          <a:blip r:embed="rId3"/>
          <a:stretch/>
        </p:blipFill>
        <p:spPr>
          <a:xfrm>
            <a:off x="9591480" y="3178440"/>
            <a:ext cx="1599480" cy="2390040"/>
          </a:xfrm>
          <a:prstGeom prst="rect">
            <a:avLst/>
          </a:prstGeom>
          <a:ln>
            <a:noFill/>
          </a:ln>
        </p:spPr>
      </p:pic>
      <p:pic>
        <p:nvPicPr>
          <p:cNvPr id="402" name="Picture 4"/>
          <p:cNvPicPr/>
          <p:nvPr/>
        </p:nvPicPr>
        <p:blipFill>
          <a:blip r:embed="rId3"/>
          <a:stretch/>
        </p:blipFill>
        <p:spPr>
          <a:xfrm>
            <a:off x="2316960" y="3732840"/>
            <a:ext cx="1599480" cy="2390040"/>
          </a:xfrm>
          <a:prstGeom prst="rect">
            <a:avLst/>
          </a:prstGeom>
          <a:ln>
            <a:noFill/>
          </a:ln>
        </p:spPr>
      </p:pic>
      <p:pic>
        <p:nvPicPr>
          <p:cNvPr id="403" name="Picture 4"/>
          <p:cNvPicPr/>
          <p:nvPr/>
        </p:nvPicPr>
        <p:blipFill>
          <a:blip r:embed="rId3"/>
          <a:stretch/>
        </p:blipFill>
        <p:spPr>
          <a:xfrm>
            <a:off x="8485560" y="777600"/>
            <a:ext cx="1599480" cy="2390040"/>
          </a:xfrm>
          <a:prstGeom prst="rect">
            <a:avLst/>
          </a:prstGeom>
          <a:ln>
            <a:noFill/>
          </a:ln>
        </p:spPr>
      </p:pic>
      <p:pic>
        <p:nvPicPr>
          <p:cNvPr id="404" name="Picture 4"/>
          <p:cNvPicPr/>
          <p:nvPr/>
        </p:nvPicPr>
        <p:blipFill>
          <a:blip r:embed="rId3"/>
          <a:stretch/>
        </p:blipFill>
        <p:spPr>
          <a:xfrm>
            <a:off x="7538760" y="3569400"/>
            <a:ext cx="1599480" cy="2390040"/>
          </a:xfrm>
          <a:prstGeom prst="rect">
            <a:avLst/>
          </a:prstGeom>
          <a:ln>
            <a:noFill/>
          </a:ln>
        </p:spPr>
      </p:pic>
      <p:pic>
        <p:nvPicPr>
          <p:cNvPr id="405" name="Picture 4"/>
          <p:cNvPicPr/>
          <p:nvPr/>
        </p:nvPicPr>
        <p:blipFill>
          <a:blip r:embed="rId3"/>
          <a:stretch/>
        </p:blipFill>
        <p:spPr>
          <a:xfrm>
            <a:off x="263880" y="3503880"/>
            <a:ext cx="1599480" cy="2390040"/>
          </a:xfrm>
          <a:prstGeom prst="rect">
            <a:avLst/>
          </a:prstGeom>
          <a:ln>
            <a:noFill/>
          </a:ln>
        </p:spPr>
      </p:pic>
      <p:pic>
        <p:nvPicPr>
          <p:cNvPr id="406" name="Picture 4"/>
          <p:cNvPicPr/>
          <p:nvPr/>
        </p:nvPicPr>
        <p:blipFill>
          <a:blip r:embed="rId3"/>
          <a:stretch/>
        </p:blipFill>
        <p:spPr>
          <a:xfrm>
            <a:off x="10527480" y="438480"/>
            <a:ext cx="1599480" cy="2390040"/>
          </a:xfrm>
          <a:prstGeom prst="rect">
            <a:avLst/>
          </a:prstGeom>
          <a:ln>
            <a:noFill/>
          </a:ln>
        </p:spPr>
      </p:pic>
      <p:pic>
        <p:nvPicPr>
          <p:cNvPr id="407" name="Picture 4"/>
          <p:cNvPicPr/>
          <p:nvPr/>
        </p:nvPicPr>
        <p:blipFill>
          <a:blip r:embed="rId3"/>
          <a:stretch/>
        </p:blipFill>
        <p:spPr>
          <a:xfrm>
            <a:off x="1793880" y="567720"/>
            <a:ext cx="1599480" cy="239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 additive="repl">
                                        <p:cTn id="7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8" name="Picture 2"/>
          <p:cNvPicPr/>
          <p:nvPr/>
        </p:nvPicPr>
        <p:blipFill>
          <a:blip r:embed="rId2"/>
          <a:stretch/>
        </p:blipFill>
        <p:spPr>
          <a:xfrm>
            <a:off x="734760" y="1020600"/>
            <a:ext cx="2984400" cy="1739160"/>
          </a:xfrm>
          <a:prstGeom prst="rect">
            <a:avLst/>
          </a:prstGeom>
          <a:ln>
            <a:noFill/>
          </a:ln>
        </p:spPr>
      </p:pic>
      <p:pic>
        <p:nvPicPr>
          <p:cNvPr id="349" name="Imagem 3"/>
          <p:cNvPicPr/>
          <p:nvPr/>
        </p:nvPicPr>
        <p:blipFill>
          <a:blip r:embed="rId3"/>
          <a:stretch/>
        </p:blipFill>
        <p:spPr>
          <a:xfrm>
            <a:off x="4399560" y="1015920"/>
            <a:ext cx="2856960" cy="1739160"/>
          </a:xfrm>
          <a:prstGeom prst="rect">
            <a:avLst/>
          </a:prstGeom>
          <a:ln>
            <a:noFill/>
          </a:ln>
        </p:spPr>
      </p:pic>
      <p:pic>
        <p:nvPicPr>
          <p:cNvPr id="350" name="Picture 4"/>
          <p:cNvPicPr/>
          <p:nvPr/>
        </p:nvPicPr>
        <p:blipFill>
          <a:blip r:embed="rId4"/>
          <a:stretch/>
        </p:blipFill>
        <p:spPr>
          <a:xfrm>
            <a:off x="744120" y="2809440"/>
            <a:ext cx="2984400" cy="1951200"/>
          </a:xfrm>
          <a:prstGeom prst="rect">
            <a:avLst/>
          </a:prstGeom>
          <a:ln>
            <a:noFill/>
          </a:ln>
        </p:spPr>
      </p:pic>
      <p:pic>
        <p:nvPicPr>
          <p:cNvPr id="351" name="Imagem 5"/>
          <p:cNvPicPr/>
          <p:nvPr/>
        </p:nvPicPr>
        <p:blipFill>
          <a:blip r:embed="rId5"/>
          <a:stretch/>
        </p:blipFill>
        <p:spPr>
          <a:xfrm>
            <a:off x="4399560" y="2755800"/>
            <a:ext cx="2856960" cy="1934280"/>
          </a:xfrm>
          <a:prstGeom prst="rect">
            <a:avLst/>
          </a:prstGeom>
          <a:ln>
            <a:noFill/>
          </a:ln>
        </p:spPr>
      </p:pic>
      <p:pic>
        <p:nvPicPr>
          <p:cNvPr id="352" name="Picture 8"/>
          <p:cNvPicPr/>
          <p:nvPr/>
        </p:nvPicPr>
        <p:blipFill>
          <a:blip r:embed="rId6"/>
          <a:stretch/>
        </p:blipFill>
        <p:spPr>
          <a:xfrm>
            <a:off x="7914240" y="2809440"/>
            <a:ext cx="2665800" cy="1896120"/>
          </a:xfrm>
          <a:prstGeom prst="rect">
            <a:avLst/>
          </a:prstGeom>
          <a:ln>
            <a:noFill/>
          </a:ln>
        </p:spPr>
      </p:pic>
      <p:pic>
        <p:nvPicPr>
          <p:cNvPr id="353" name="Picture 10"/>
          <p:cNvPicPr/>
          <p:nvPr/>
        </p:nvPicPr>
        <p:blipFill>
          <a:blip r:embed="rId7"/>
          <a:stretch/>
        </p:blipFill>
        <p:spPr>
          <a:xfrm>
            <a:off x="744120" y="4821120"/>
            <a:ext cx="3015000" cy="1552680"/>
          </a:xfrm>
          <a:prstGeom prst="rect">
            <a:avLst/>
          </a:prstGeom>
          <a:ln>
            <a:noFill/>
          </a:ln>
        </p:spPr>
      </p:pic>
      <p:pic>
        <p:nvPicPr>
          <p:cNvPr id="354" name="Picture 16"/>
          <p:cNvPicPr/>
          <p:nvPr/>
        </p:nvPicPr>
        <p:blipFill>
          <a:blip r:embed="rId8"/>
          <a:stretch/>
        </p:blipFill>
        <p:spPr>
          <a:xfrm>
            <a:off x="7914240" y="4803840"/>
            <a:ext cx="2665800" cy="1629720"/>
          </a:xfrm>
          <a:prstGeom prst="rect">
            <a:avLst/>
          </a:prstGeom>
          <a:ln>
            <a:noFill/>
          </a:ln>
        </p:spPr>
      </p:pic>
      <p:pic>
        <p:nvPicPr>
          <p:cNvPr id="355" name="Picture 6"/>
          <p:cNvPicPr/>
          <p:nvPr/>
        </p:nvPicPr>
        <p:blipFill>
          <a:blip r:embed="rId9"/>
          <a:stretch/>
        </p:blipFill>
        <p:spPr>
          <a:xfrm>
            <a:off x="7914240" y="972000"/>
            <a:ext cx="2711160" cy="1739160"/>
          </a:xfrm>
          <a:prstGeom prst="rect">
            <a:avLst/>
          </a:prstGeom>
          <a:ln>
            <a:noFill/>
          </a:ln>
        </p:spPr>
      </p:pic>
      <p:pic>
        <p:nvPicPr>
          <p:cNvPr id="356" name="Imagem 7"/>
          <p:cNvPicPr/>
          <p:nvPr/>
        </p:nvPicPr>
        <p:blipFill>
          <a:blip r:embed="rId10"/>
          <a:stretch/>
        </p:blipFill>
        <p:spPr>
          <a:xfrm>
            <a:off x="4399560" y="4788000"/>
            <a:ext cx="2856960" cy="166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6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6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6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2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32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3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16" y="3072222"/>
            <a:ext cx="2656780" cy="35337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5" y="270264"/>
            <a:ext cx="1962150" cy="35337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27" y="3167300"/>
            <a:ext cx="2315254" cy="34386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5" y="270264"/>
            <a:ext cx="2225407" cy="35631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181" y="347270"/>
            <a:ext cx="2215846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2"/>
          <p:cNvPicPr/>
          <p:nvPr/>
        </p:nvPicPr>
        <p:blipFill>
          <a:blip r:embed="rId2"/>
          <a:stretch/>
        </p:blipFill>
        <p:spPr>
          <a:xfrm>
            <a:off x="6483600" y="255600"/>
            <a:ext cx="2226600" cy="1304280"/>
          </a:xfrm>
          <a:prstGeom prst="rect">
            <a:avLst/>
          </a:prstGeom>
          <a:ln>
            <a:noFill/>
          </a:ln>
        </p:spPr>
      </p:pic>
      <p:pic>
        <p:nvPicPr>
          <p:cNvPr id="360" name="Picture 4"/>
          <p:cNvPicPr/>
          <p:nvPr/>
        </p:nvPicPr>
        <p:blipFill>
          <a:blip r:embed="rId3"/>
          <a:stretch/>
        </p:blipFill>
        <p:spPr>
          <a:xfrm>
            <a:off x="5706720" y="3903480"/>
            <a:ext cx="2618640" cy="1751760"/>
          </a:xfrm>
          <a:prstGeom prst="rect">
            <a:avLst/>
          </a:prstGeom>
          <a:ln>
            <a:noFill/>
          </a:ln>
        </p:spPr>
      </p:pic>
      <p:pic>
        <p:nvPicPr>
          <p:cNvPr id="361" name="Picture 6"/>
          <p:cNvPicPr/>
          <p:nvPr/>
        </p:nvPicPr>
        <p:blipFill>
          <a:blip r:embed="rId4"/>
          <a:stretch/>
        </p:blipFill>
        <p:spPr>
          <a:xfrm>
            <a:off x="3457440" y="538560"/>
            <a:ext cx="2394720" cy="1676160"/>
          </a:xfrm>
          <a:prstGeom prst="rect">
            <a:avLst/>
          </a:prstGeom>
          <a:ln>
            <a:noFill/>
          </a:ln>
        </p:spPr>
      </p:pic>
      <p:pic>
        <p:nvPicPr>
          <p:cNvPr id="362" name="Picture 8"/>
          <p:cNvPicPr/>
          <p:nvPr/>
        </p:nvPicPr>
        <p:blipFill>
          <a:blip r:embed="rId5"/>
          <a:stretch/>
        </p:blipFill>
        <p:spPr>
          <a:xfrm>
            <a:off x="8710920" y="1921680"/>
            <a:ext cx="3037680" cy="1504080"/>
          </a:xfrm>
          <a:prstGeom prst="rect">
            <a:avLst/>
          </a:prstGeom>
          <a:ln>
            <a:noFill/>
          </a:ln>
        </p:spPr>
      </p:pic>
      <p:pic>
        <p:nvPicPr>
          <p:cNvPr id="363" name="Picture 10"/>
          <p:cNvPicPr/>
          <p:nvPr/>
        </p:nvPicPr>
        <p:blipFill>
          <a:blip r:embed="rId6"/>
          <a:stretch/>
        </p:blipFill>
        <p:spPr>
          <a:xfrm>
            <a:off x="8080200" y="3768480"/>
            <a:ext cx="2268000" cy="2234160"/>
          </a:xfrm>
          <a:prstGeom prst="rect">
            <a:avLst/>
          </a:prstGeom>
          <a:ln>
            <a:noFill/>
          </a:ln>
        </p:spPr>
      </p:pic>
      <p:pic>
        <p:nvPicPr>
          <p:cNvPr id="364" name="Picture 12"/>
          <p:cNvPicPr/>
          <p:nvPr/>
        </p:nvPicPr>
        <p:blipFill>
          <a:blip r:embed="rId7"/>
          <a:stretch/>
        </p:blipFill>
        <p:spPr>
          <a:xfrm>
            <a:off x="228960" y="630000"/>
            <a:ext cx="3021480" cy="1378800"/>
          </a:xfrm>
          <a:prstGeom prst="rect">
            <a:avLst/>
          </a:prstGeom>
          <a:ln>
            <a:noFill/>
          </a:ln>
        </p:spPr>
      </p:pic>
      <p:pic>
        <p:nvPicPr>
          <p:cNvPr id="365" name="Picture 14"/>
          <p:cNvPicPr/>
          <p:nvPr/>
        </p:nvPicPr>
        <p:blipFill>
          <a:blip r:embed="rId8"/>
          <a:stretch/>
        </p:blipFill>
        <p:spPr>
          <a:xfrm>
            <a:off x="8884080" y="273960"/>
            <a:ext cx="2864520" cy="1539000"/>
          </a:xfrm>
          <a:prstGeom prst="rect">
            <a:avLst/>
          </a:prstGeom>
          <a:ln>
            <a:noFill/>
          </a:ln>
        </p:spPr>
      </p:pic>
      <p:pic>
        <p:nvPicPr>
          <p:cNvPr id="366" name="Picture 16"/>
          <p:cNvPicPr/>
          <p:nvPr/>
        </p:nvPicPr>
        <p:blipFill>
          <a:blip r:embed="rId9"/>
          <a:stretch/>
        </p:blipFill>
        <p:spPr>
          <a:xfrm>
            <a:off x="10108440" y="4986360"/>
            <a:ext cx="1809000" cy="1428120"/>
          </a:xfrm>
          <a:prstGeom prst="rect">
            <a:avLst/>
          </a:prstGeom>
          <a:ln>
            <a:noFill/>
          </a:ln>
        </p:spPr>
      </p:pic>
      <p:pic>
        <p:nvPicPr>
          <p:cNvPr id="367" name="Picture 18"/>
          <p:cNvPicPr/>
          <p:nvPr/>
        </p:nvPicPr>
        <p:blipFill>
          <a:blip r:embed="rId10"/>
          <a:stretch/>
        </p:blipFill>
        <p:spPr>
          <a:xfrm>
            <a:off x="10460880" y="3787200"/>
            <a:ext cx="1104120" cy="837360"/>
          </a:xfrm>
          <a:prstGeom prst="rect">
            <a:avLst/>
          </a:prstGeom>
          <a:ln>
            <a:noFill/>
          </a:ln>
        </p:spPr>
      </p:pic>
      <p:pic>
        <p:nvPicPr>
          <p:cNvPr id="368" name="Picture 20"/>
          <p:cNvPicPr/>
          <p:nvPr/>
        </p:nvPicPr>
        <p:blipFill>
          <a:blip r:embed="rId11"/>
          <a:stretch/>
        </p:blipFill>
        <p:spPr>
          <a:xfrm>
            <a:off x="6082920" y="1813680"/>
            <a:ext cx="2304360" cy="1980360"/>
          </a:xfrm>
          <a:prstGeom prst="rect">
            <a:avLst/>
          </a:prstGeom>
          <a:ln>
            <a:noFill/>
          </a:ln>
        </p:spPr>
      </p:pic>
      <p:pic>
        <p:nvPicPr>
          <p:cNvPr id="369" name="Picture 22"/>
          <p:cNvPicPr/>
          <p:nvPr/>
        </p:nvPicPr>
        <p:blipFill>
          <a:blip r:embed="rId12"/>
          <a:stretch/>
        </p:blipFill>
        <p:spPr>
          <a:xfrm>
            <a:off x="244440" y="2301480"/>
            <a:ext cx="3500640" cy="1904400"/>
          </a:xfrm>
          <a:prstGeom prst="rect">
            <a:avLst/>
          </a:prstGeom>
          <a:ln>
            <a:noFill/>
          </a:ln>
        </p:spPr>
      </p:pic>
      <p:pic>
        <p:nvPicPr>
          <p:cNvPr id="370" name="Picture 24"/>
          <p:cNvPicPr/>
          <p:nvPr/>
        </p:nvPicPr>
        <p:blipFill>
          <a:blip r:embed="rId13"/>
          <a:stretch/>
        </p:blipFill>
        <p:spPr>
          <a:xfrm>
            <a:off x="3551040" y="2486160"/>
            <a:ext cx="2494800" cy="1828080"/>
          </a:xfrm>
          <a:prstGeom prst="rect">
            <a:avLst/>
          </a:prstGeom>
          <a:ln>
            <a:noFill/>
          </a:ln>
        </p:spPr>
      </p:pic>
      <p:pic>
        <p:nvPicPr>
          <p:cNvPr id="371" name="Picture 26"/>
          <p:cNvPicPr/>
          <p:nvPr/>
        </p:nvPicPr>
        <p:blipFill>
          <a:blip r:embed="rId14"/>
          <a:stretch/>
        </p:blipFill>
        <p:spPr>
          <a:xfrm>
            <a:off x="297000" y="4074840"/>
            <a:ext cx="2885400" cy="1580400"/>
          </a:xfrm>
          <a:prstGeom prst="rect">
            <a:avLst/>
          </a:prstGeom>
          <a:ln>
            <a:noFill/>
          </a:ln>
        </p:spPr>
      </p:pic>
      <p:pic>
        <p:nvPicPr>
          <p:cNvPr id="372" name="Picture 28"/>
          <p:cNvPicPr/>
          <p:nvPr/>
        </p:nvPicPr>
        <p:blipFill>
          <a:blip r:embed="rId15"/>
          <a:stretch/>
        </p:blipFill>
        <p:spPr>
          <a:xfrm>
            <a:off x="3295080" y="4583880"/>
            <a:ext cx="2998080" cy="118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934920" y="576360"/>
            <a:ext cx="10582920" cy="58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b="1" u="sng" strike="noStrike">
                <a:solidFill>
                  <a:srgbClr val="404042"/>
                </a:solidFill>
                <a:latin typeface="Aharoni"/>
              </a:rPr>
              <a:t>O que é o CMDCA?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>
                <a:solidFill>
                  <a:srgbClr val="404042"/>
                </a:solidFill>
                <a:latin typeface="Aharoni"/>
              </a:rPr>
              <a:t>É o </a:t>
            </a:r>
            <a:r>
              <a:rPr lang="pt-BR" sz="2400" b="1" strike="noStrike">
                <a:solidFill>
                  <a:srgbClr val="404042"/>
                </a:solidFill>
                <a:latin typeface="Aharoni"/>
              </a:rPr>
              <a:t>Conselho</a:t>
            </a:r>
            <a:r>
              <a:rPr lang="pt-BR" sz="2400" strike="noStrike">
                <a:solidFill>
                  <a:srgbClr val="404042"/>
                </a:solidFill>
                <a:latin typeface="Aharoni"/>
              </a:rPr>
              <a:t> </a:t>
            </a:r>
            <a:r>
              <a:rPr lang="pt-BR" sz="2400" b="1" strike="noStrike">
                <a:solidFill>
                  <a:srgbClr val="404042"/>
                </a:solidFill>
                <a:latin typeface="Aharoni"/>
              </a:rPr>
              <a:t>Municipal dos Direitos da Criança e do Adolescente - CMDCA</a:t>
            </a:r>
            <a:r>
              <a:rPr lang="pt-BR" sz="2400" strike="noStrike">
                <a:solidFill>
                  <a:srgbClr val="404042"/>
                </a:solidFill>
                <a:latin typeface="Aharoni"/>
              </a:rPr>
              <a:t>, um órgão deliberativo, seu objetivo é formular e zelar pela execução de políticas públicas para o atendimento à infância e adolescência e, também gerir o FIA – Fundo Municipal para Infância e Adolescência.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b="1" u="sng" strike="noStrike">
                <a:solidFill>
                  <a:srgbClr val="535B13"/>
                </a:solidFill>
                <a:latin typeface="Aharoni"/>
              </a:rPr>
              <a:t>O que é o Fundo da Infância e Adolescência - FIA?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>
                <a:solidFill>
                  <a:srgbClr val="535B13"/>
                </a:solidFill>
                <a:latin typeface="Aharoni"/>
              </a:rPr>
              <a:t>É um fundo administrado pelos Conselhos de defesa da Criança e do Adolescente, criado para captar recursos destinados ao atendimento de políticas, programas e ações voltadas para a prevenção, promoção e defesa da criança e do adolescente.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b="1" u="sng" strike="noStrike">
                <a:solidFill>
                  <a:srgbClr val="C00000"/>
                </a:solidFill>
                <a:latin typeface="Aharoni"/>
              </a:rPr>
              <a:t>O que é o Estatuto da Criança e o Adolescente – ECA?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>
                <a:solidFill>
                  <a:srgbClr val="C00000"/>
                </a:solidFill>
                <a:latin typeface="Aharoni"/>
              </a:rPr>
              <a:t>O ECA é a Lei nº 8.069/90 que trata especificamente sobre os direitos das crianças e adolescentes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m 4"/>
          <p:cNvPicPr/>
          <p:nvPr/>
        </p:nvPicPr>
        <p:blipFill>
          <a:blip r:embed="rId2"/>
          <a:srcRect r="15437"/>
          <a:stretch/>
        </p:blipFill>
        <p:spPr>
          <a:xfrm>
            <a:off x="693360" y="337930"/>
            <a:ext cx="10796760" cy="614238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Imagem 3"/>
          <p:cNvPicPr/>
          <p:nvPr/>
        </p:nvPicPr>
        <p:blipFill>
          <a:blip r:embed="rId2"/>
          <a:srcRect r="15375"/>
          <a:stretch/>
        </p:blipFill>
        <p:spPr>
          <a:xfrm>
            <a:off x="670680" y="337930"/>
            <a:ext cx="10789200" cy="62218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m 1"/>
          <p:cNvPicPr/>
          <p:nvPr/>
        </p:nvPicPr>
        <p:blipFill>
          <a:blip r:embed="rId2"/>
          <a:srcRect r="15437"/>
          <a:stretch/>
        </p:blipFill>
        <p:spPr>
          <a:xfrm>
            <a:off x="693360" y="397565"/>
            <a:ext cx="10796760" cy="60429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m 339"/>
          <p:cNvPicPr/>
          <p:nvPr/>
        </p:nvPicPr>
        <p:blipFill>
          <a:blip r:embed="rId2"/>
          <a:stretch/>
        </p:blipFill>
        <p:spPr>
          <a:xfrm>
            <a:off x="4608000" y="792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6" name="Imagem 340"/>
          <p:cNvPicPr/>
          <p:nvPr/>
        </p:nvPicPr>
        <p:blipFill>
          <a:blip r:embed="rId2"/>
          <a:stretch/>
        </p:blipFill>
        <p:spPr>
          <a:xfrm>
            <a:off x="1128240" y="864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7" name="Imagem 341"/>
          <p:cNvPicPr/>
          <p:nvPr/>
        </p:nvPicPr>
        <p:blipFill>
          <a:blip r:embed="rId2"/>
          <a:stretch/>
        </p:blipFill>
        <p:spPr>
          <a:xfrm>
            <a:off x="984240" y="3218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8" name="Imagem 342"/>
          <p:cNvPicPr/>
          <p:nvPr/>
        </p:nvPicPr>
        <p:blipFill>
          <a:blip r:embed="rId2"/>
          <a:stretch/>
        </p:blipFill>
        <p:spPr>
          <a:xfrm>
            <a:off x="8352000" y="84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9" name="Imagem 343"/>
          <p:cNvPicPr/>
          <p:nvPr/>
        </p:nvPicPr>
        <p:blipFill>
          <a:blip r:embed="rId2"/>
          <a:stretch/>
        </p:blipFill>
        <p:spPr>
          <a:xfrm>
            <a:off x="8328240" y="336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70" name="Imagem 344"/>
          <p:cNvPicPr/>
          <p:nvPr/>
        </p:nvPicPr>
        <p:blipFill>
          <a:blip r:embed="rId2"/>
          <a:stretch/>
        </p:blipFill>
        <p:spPr>
          <a:xfrm>
            <a:off x="4656240" y="3290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2" y="883219"/>
            <a:ext cx="1729648" cy="16194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838" y="864000"/>
            <a:ext cx="1619480" cy="12758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691" y="864000"/>
            <a:ext cx="1542361" cy="13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93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Imagem 1"/>
          <p:cNvPicPr/>
          <p:nvPr/>
        </p:nvPicPr>
        <p:blipFill>
          <a:blip r:embed="rId2"/>
          <a:srcRect l="8950" t="20214" r="6130"/>
          <a:stretch/>
        </p:blipFill>
        <p:spPr>
          <a:xfrm>
            <a:off x="487800" y="377687"/>
            <a:ext cx="10789200" cy="59833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m 1"/>
          <p:cNvPicPr/>
          <p:nvPr/>
        </p:nvPicPr>
        <p:blipFill>
          <a:blip r:embed="rId2"/>
          <a:srcRect l="9232" t="20435" r="6271"/>
          <a:stretch/>
        </p:blipFill>
        <p:spPr>
          <a:xfrm>
            <a:off x="570506" y="457199"/>
            <a:ext cx="10763280" cy="58442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m 1"/>
          <p:cNvPicPr/>
          <p:nvPr/>
        </p:nvPicPr>
        <p:blipFill>
          <a:blip r:embed="rId2"/>
          <a:srcRect l="8950" t="20214" r="6271"/>
          <a:stretch/>
        </p:blipFill>
        <p:spPr>
          <a:xfrm>
            <a:off x="646043" y="337929"/>
            <a:ext cx="10763280" cy="59237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m 1"/>
          <p:cNvPicPr/>
          <p:nvPr/>
        </p:nvPicPr>
        <p:blipFill>
          <a:blip r:embed="rId2"/>
          <a:srcRect l="9232" t="19550" r="6552"/>
          <a:stretch/>
        </p:blipFill>
        <p:spPr>
          <a:xfrm>
            <a:off x="402746" y="377687"/>
            <a:ext cx="10795680" cy="610262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m 1"/>
          <p:cNvPicPr/>
          <p:nvPr/>
        </p:nvPicPr>
        <p:blipFill>
          <a:blip r:embed="rId2"/>
          <a:srcRect l="9232" t="21990" r="6552"/>
          <a:stretch/>
        </p:blipFill>
        <p:spPr>
          <a:xfrm>
            <a:off x="503249" y="357808"/>
            <a:ext cx="10795680" cy="606286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Imagem 1"/>
          <p:cNvPicPr/>
          <p:nvPr/>
        </p:nvPicPr>
        <p:blipFill>
          <a:blip r:embed="rId2"/>
          <a:srcRect r="15359"/>
          <a:stretch/>
        </p:blipFill>
        <p:spPr>
          <a:xfrm>
            <a:off x="693360" y="298174"/>
            <a:ext cx="10796760" cy="61821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m 3"/>
          <p:cNvPicPr/>
          <p:nvPr/>
        </p:nvPicPr>
        <p:blipFill>
          <a:blip r:embed="rId2"/>
          <a:srcRect r="15862"/>
          <a:stretch/>
        </p:blipFill>
        <p:spPr>
          <a:xfrm>
            <a:off x="693360" y="357808"/>
            <a:ext cx="10781640" cy="612250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m 3"/>
          <p:cNvPicPr/>
          <p:nvPr/>
        </p:nvPicPr>
        <p:blipFill>
          <a:blip r:embed="rId2"/>
          <a:srcRect r="16708"/>
          <a:stretch/>
        </p:blipFill>
        <p:spPr>
          <a:xfrm>
            <a:off x="693360" y="278296"/>
            <a:ext cx="10766160" cy="61225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77160" y="609480"/>
            <a:ext cx="4436280" cy="40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2400" strike="noStrike">
                <a:solidFill>
                  <a:srgbClr val="AB3C19"/>
                </a:solidFill>
                <a:latin typeface="Calibri Light"/>
              </a:rPr>
              <a:t>Um beija-flor tentando apagar um incêndio na floresta, carregando água com seu fino bico, tem sua ação questionada pelo leão. Por sua vez, lembra ao beija-flor que, sozinho não poderá solucionar o problema. A resposta do beija-flor é dizer que está fazendo sua parte</a:t>
            </a:r>
            <a:endParaRPr/>
          </a:p>
        </p:txBody>
      </p:sp>
      <p:sp>
        <p:nvSpPr>
          <p:cNvPr id="337" name="CustomShape 2"/>
          <p:cNvSpPr/>
          <p:nvPr/>
        </p:nvSpPr>
        <p:spPr>
          <a:xfrm>
            <a:off x="677160" y="247068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2800" u="sng" strike="noStrike">
                <a:solidFill>
                  <a:srgbClr val="316786"/>
                </a:solidFill>
                <a:latin typeface="Calibri"/>
              </a:rPr>
              <a:t>Carlos-Eduardo.cruz@fazenda.gov.br</a:t>
            </a:r>
            <a:endParaRPr/>
          </a:p>
          <a:p>
            <a:pPr>
              <a:lnSpc>
                <a:spcPct val="90000"/>
              </a:lnSpc>
            </a:pPr>
            <a:r>
              <a:rPr lang="pt-BR" sz="2800" strike="noStrike">
                <a:solidFill>
                  <a:srgbClr val="316786"/>
                </a:solidFill>
                <a:latin typeface="Corbel"/>
              </a:rPr>
              <a:t>                        32547378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338" name="Picture 2"/>
          <p:cNvPicPr/>
          <p:nvPr/>
        </p:nvPicPr>
        <p:blipFill>
          <a:blip r:embed="rId2"/>
          <a:stretch/>
        </p:blipFill>
        <p:spPr>
          <a:xfrm>
            <a:off x="7107480" y="2559960"/>
            <a:ext cx="3188520" cy="3188520"/>
          </a:xfrm>
          <a:prstGeom prst="rect">
            <a:avLst/>
          </a:prstGeom>
          <a:ln>
            <a:noFill/>
          </a:ln>
        </p:spPr>
      </p:pic>
      <p:pic>
        <p:nvPicPr>
          <p:cNvPr id="339" name="Imagem 4"/>
          <p:cNvPicPr/>
          <p:nvPr/>
        </p:nvPicPr>
        <p:blipFill>
          <a:blip r:embed="rId3"/>
          <a:stretch/>
        </p:blipFill>
        <p:spPr>
          <a:xfrm>
            <a:off x="7760160" y="889200"/>
            <a:ext cx="1851480" cy="106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609480" y="627961"/>
            <a:ext cx="4634549" cy="4627085"/>
          </a:xfrm>
        </p:spPr>
        <p:txBody>
          <a:bodyPr/>
          <a:lstStyle/>
          <a:p>
            <a:r>
              <a:rPr lang="pt-BR" sz="2000" dirty="0">
                <a:solidFill>
                  <a:srgbClr val="0070C0"/>
                </a:solidFill>
                <a:latin typeface="+mj-lt"/>
              </a:rPr>
              <a:t>Fracassei em tudo o que tentei na vida. Tentei alfabetizar as crianças brasileiras, não consegui. </a:t>
            </a:r>
          </a:p>
          <a:p>
            <a:r>
              <a:rPr lang="pt-BR" sz="2000" dirty="0">
                <a:solidFill>
                  <a:srgbClr val="0070C0"/>
                </a:solidFill>
                <a:latin typeface="+mj-lt"/>
              </a:rPr>
              <a:t>Tentei salvar os índios, não consegui. </a:t>
            </a:r>
          </a:p>
          <a:p>
            <a:r>
              <a:rPr lang="pt-BR" sz="2000" dirty="0">
                <a:solidFill>
                  <a:srgbClr val="0070C0"/>
                </a:solidFill>
                <a:latin typeface="+mj-lt"/>
              </a:rPr>
              <a:t>Tentei fazer uma universidade séria e fracassei. </a:t>
            </a:r>
          </a:p>
          <a:p>
            <a:r>
              <a:rPr lang="pt-BR" sz="2000" dirty="0">
                <a:solidFill>
                  <a:srgbClr val="0070C0"/>
                </a:solidFill>
                <a:latin typeface="+mj-lt"/>
              </a:rPr>
              <a:t>Tentei fazer o Brasil  desenvolver-se autonomamente e fracassei. </a:t>
            </a:r>
          </a:p>
          <a:p>
            <a:r>
              <a:rPr lang="pt-BR" sz="2000" dirty="0">
                <a:solidFill>
                  <a:srgbClr val="0070C0"/>
                </a:solidFill>
                <a:latin typeface="+mj-lt"/>
              </a:rPr>
              <a:t>Mas os fracassos são minhas vitórias. </a:t>
            </a:r>
          </a:p>
          <a:p>
            <a:r>
              <a:rPr lang="pt-BR" sz="2000" dirty="0">
                <a:solidFill>
                  <a:srgbClr val="0070C0"/>
                </a:solidFill>
                <a:latin typeface="+mj-lt"/>
              </a:rPr>
              <a:t>Eu detestaria estar no lugar de quem me venceu.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/>
          </p:nvPr>
        </p:nvSpPr>
        <p:spPr>
          <a:xfrm>
            <a:off x="6231960" y="627961"/>
            <a:ext cx="5354280" cy="4953839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Um senhor de idade avançada plantava tâmaras quando um jovem o abordou perguntando: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“Mas por que o senhor perde tempo plantando o que não vai colher?”</a:t>
            </a:r>
            <a:br>
              <a:rPr lang="pt-BR" sz="20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t-BR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O senhor respondeu: “Se todos pensassem como você, ninguém colheria tâmaras”.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Não importa se você vai colher, o que importa é o que você vai deixar… Cultive, construa e plante ações que não sejam apenas para você, mas que possam servir para todos e para o futuro.</a:t>
            </a:r>
            <a:br>
              <a:rPr lang="pt-BR" sz="20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t-BR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Se o tempo não é tempo de colher, bem pode ser tempo de semear.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18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m 6"/>
          <p:cNvPicPr/>
          <p:nvPr/>
        </p:nvPicPr>
        <p:blipFill>
          <a:blip r:embed="rId2"/>
          <a:stretch/>
        </p:blipFill>
        <p:spPr>
          <a:xfrm>
            <a:off x="6894720" y="261720"/>
            <a:ext cx="1969920" cy="851760"/>
          </a:xfrm>
          <a:prstGeom prst="rect">
            <a:avLst/>
          </a:prstGeom>
          <a:ln>
            <a:noFill/>
          </a:ln>
        </p:spPr>
      </p:pic>
      <p:pic>
        <p:nvPicPr>
          <p:cNvPr id="176" name="Imagem 7"/>
          <p:cNvPicPr/>
          <p:nvPr/>
        </p:nvPicPr>
        <p:blipFill>
          <a:blip r:embed="rId3"/>
          <a:stretch/>
        </p:blipFill>
        <p:spPr>
          <a:xfrm>
            <a:off x="6755400" y="3412080"/>
            <a:ext cx="1487880" cy="1501560"/>
          </a:xfrm>
          <a:prstGeom prst="rect">
            <a:avLst/>
          </a:prstGeom>
          <a:ln>
            <a:noFill/>
          </a:ln>
        </p:spPr>
      </p:pic>
      <p:pic>
        <p:nvPicPr>
          <p:cNvPr id="177" name="Imagem 9"/>
          <p:cNvPicPr/>
          <p:nvPr/>
        </p:nvPicPr>
        <p:blipFill>
          <a:blip r:embed="rId4"/>
          <a:stretch/>
        </p:blipFill>
        <p:spPr>
          <a:xfrm>
            <a:off x="512640" y="5471640"/>
            <a:ext cx="2131920" cy="873000"/>
          </a:xfrm>
          <a:prstGeom prst="rect">
            <a:avLst/>
          </a:prstGeom>
          <a:ln>
            <a:noFill/>
          </a:ln>
        </p:spPr>
      </p:pic>
      <p:pic>
        <p:nvPicPr>
          <p:cNvPr id="178" name="Imagem 10"/>
          <p:cNvPicPr/>
          <p:nvPr/>
        </p:nvPicPr>
        <p:blipFill>
          <a:blip r:embed="rId5"/>
          <a:stretch/>
        </p:blipFill>
        <p:spPr>
          <a:xfrm>
            <a:off x="9603720" y="261720"/>
            <a:ext cx="2147760" cy="1043280"/>
          </a:xfrm>
          <a:prstGeom prst="rect">
            <a:avLst/>
          </a:prstGeom>
          <a:ln>
            <a:noFill/>
          </a:ln>
        </p:spPr>
      </p:pic>
      <p:pic>
        <p:nvPicPr>
          <p:cNvPr id="179" name="Imagem 11"/>
          <p:cNvPicPr/>
          <p:nvPr/>
        </p:nvPicPr>
        <p:blipFill>
          <a:blip r:embed="rId6"/>
          <a:srcRect l="7671" t="18562" r="11514" b="15807"/>
          <a:stretch/>
        </p:blipFill>
        <p:spPr>
          <a:xfrm>
            <a:off x="330120" y="1460520"/>
            <a:ext cx="1674720" cy="887040"/>
          </a:xfrm>
          <a:prstGeom prst="rect">
            <a:avLst/>
          </a:prstGeom>
          <a:ln>
            <a:noFill/>
          </a:ln>
        </p:spPr>
      </p:pic>
      <p:pic>
        <p:nvPicPr>
          <p:cNvPr id="180" name="Imagem 12"/>
          <p:cNvPicPr/>
          <p:nvPr/>
        </p:nvPicPr>
        <p:blipFill>
          <a:blip r:embed="rId7"/>
          <a:stretch/>
        </p:blipFill>
        <p:spPr>
          <a:xfrm>
            <a:off x="9821520" y="2155320"/>
            <a:ext cx="1989000" cy="741240"/>
          </a:xfrm>
          <a:prstGeom prst="rect">
            <a:avLst/>
          </a:prstGeom>
          <a:ln>
            <a:noFill/>
          </a:ln>
        </p:spPr>
      </p:pic>
      <p:pic>
        <p:nvPicPr>
          <p:cNvPr id="181" name="Imagem 13"/>
          <p:cNvPicPr/>
          <p:nvPr/>
        </p:nvPicPr>
        <p:blipFill>
          <a:blip r:embed="rId8"/>
          <a:stretch/>
        </p:blipFill>
        <p:spPr>
          <a:xfrm>
            <a:off x="7994160" y="5506920"/>
            <a:ext cx="1382760" cy="1079640"/>
          </a:xfrm>
          <a:prstGeom prst="rect">
            <a:avLst/>
          </a:prstGeom>
          <a:ln>
            <a:noFill/>
          </a:ln>
        </p:spPr>
      </p:pic>
      <p:pic>
        <p:nvPicPr>
          <p:cNvPr id="182" name="Imagem 15"/>
          <p:cNvPicPr/>
          <p:nvPr/>
        </p:nvPicPr>
        <p:blipFill>
          <a:blip r:embed="rId9"/>
          <a:stretch/>
        </p:blipFill>
        <p:spPr>
          <a:xfrm>
            <a:off x="9959760" y="5945760"/>
            <a:ext cx="1712880" cy="446040"/>
          </a:xfrm>
          <a:prstGeom prst="rect">
            <a:avLst/>
          </a:prstGeom>
          <a:ln>
            <a:noFill/>
          </a:ln>
        </p:spPr>
      </p:pic>
      <p:pic>
        <p:nvPicPr>
          <p:cNvPr id="183" name="Imagem 16"/>
          <p:cNvPicPr/>
          <p:nvPr/>
        </p:nvPicPr>
        <p:blipFill>
          <a:blip r:embed="rId10"/>
          <a:stretch/>
        </p:blipFill>
        <p:spPr>
          <a:xfrm>
            <a:off x="10404000" y="3641760"/>
            <a:ext cx="1531800" cy="1271880"/>
          </a:xfrm>
          <a:prstGeom prst="rect">
            <a:avLst/>
          </a:prstGeom>
          <a:ln>
            <a:noFill/>
          </a:ln>
        </p:spPr>
      </p:pic>
      <p:pic>
        <p:nvPicPr>
          <p:cNvPr id="184" name="Imagem 19"/>
          <p:cNvPicPr/>
          <p:nvPr/>
        </p:nvPicPr>
        <p:blipFill>
          <a:blip r:embed="rId11"/>
          <a:stretch/>
        </p:blipFill>
        <p:spPr>
          <a:xfrm>
            <a:off x="7767360" y="1685520"/>
            <a:ext cx="1547280" cy="1211040"/>
          </a:xfrm>
          <a:prstGeom prst="rect">
            <a:avLst/>
          </a:prstGeom>
          <a:ln>
            <a:noFill/>
          </a:ln>
        </p:spPr>
      </p:pic>
      <p:pic>
        <p:nvPicPr>
          <p:cNvPr id="185" name="Imagem 21"/>
          <p:cNvPicPr/>
          <p:nvPr/>
        </p:nvPicPr>
        <p:blipFill>
          <a:blip r:embed="rId12"/>
          <a:stretch/>
        </p:blipFill>
        <p:spPr>
          <a:xfrm>
            <a:off x="7958880" y="3700080"/>
            <a:ext cx="2602080" cy="1043280"/>
          </a:xfrm>
          <a:prstGeom prst="rect">
            <a:avLst/>
          </a:prstGeom>
          <a:ln>
            <a:noFill/>
          </a:ln>
        </p:spPr>
      </p:pic>
      <p:pic>
        <p:nvPicPr>
          <p:cNvPr id="186" name="Imagem 22"/>
          <p:cNvPicPr/>
          <p:nvPr/>
        </p:nvPicPr>
        <p:blipFill>
          <a:blip r:embed="rId13"/>
          <a:stretch/>
        </p:blipFill>
        <p:spPr>
          <a:xfrm>
            <a:off x="4734720" y="279360"/>
            <a:ext cx="1618560" cy="808200"/>
          </a:xfrm>
          <a:prstGeom prst="rect">
            <a:avLst/>
          </a:prstGeom>
          <a:ln>
            <a:noFill/>
          </a:ln>
        </p:spPr>
      </p:pic>
      <p:pic>
        <p:nvPicPr>
          <p:cNvPr id="187" name="Imagem 23"/>
          <p:cNvPicPr/>
          <p:nvPr/>
        </p:nvPicPr>
        <p:blipFill>
          <a:blip r:embed="rId14"/>
          <a:stretch/>
        </p:blipFill>
        <p:spPr>
          <a:xfrm>
            <a:off x="2810520" y="1644120"/>
            <a:ext cx="2395440" cy="628920"/>
          </a:xfrm>
          <a:prstGeom prst="rect">
            <a:avLst/>
          </a:prstGeom>
          <a:ln>
            <a:noFill/>
          </a:ln>
        </p:spPr>
      </p:pic>
      <p:pic>
        <p:nvPicPr>
          <p:cNvPr id="188" name="Imagem 24"/>
          <p:cNvPicPr/>
          <p:nvPr/>
        </p:nvPicPr>
        <p:blipFill>
          <a:blip r:embed="rId15"/>
          <a:stretch/>
        </p:blipFill>
        <p:spPr>
          <a:xfrm>
            <a:off x="589680" y="3787200"/>
            <a:ext cx="1643760" cy="1304280"/>
          </a:xfrm>
          <a:prstGeom prst="rect">
            <a:avLst/>
          </a:prstGeom>
          <a:ln>
            <a:noFill/>
          </a:ln>
        </p:spPr>
      </p:pic>
      <p:pic>
        <p:nvPicPr>
          <p:cNvPr id="189" name="Picture 2"/>
          <p:cNvPicPr/>
          <p:nvPr/>
        </p:nvPicPr>
        <p:blipFill>
          <a:blip r:embed="rId16"/>
          <a:stretch/>
        </p:blipFill>
        <p:spPr>
          <a:xfrm>
            <a:off x="4705200" y="2667600"/>
            <a:ext cx="1939680" cy="1111320"/>
          </a:xfrm>
          <a:prstGeom prst="rect">
            <a:avLst/>
          </a:prstGeom>
          <a:ln>
            <a:noFill/>
          </a:ln>
        </p:spPr>
      </p:pic>
      <p:pic>
        <p:nvPicPr>
          <p:cNvPr id="190" name="Imagem 26"/>
          <p:cNvPicPr/>
          <p:nvPr/>
        </p:nvPicPr>
        <p:blipFill>
          <a:blip r:embed="rId17"/>
          <a:stretch/>
        </p:blipFill>
        <p:spPr>
          <a:xfrm>
            <a:off x="6040440" y="1342800"/>
            <a:ext cx="1220400" cy="1305720"/>
          </a:xfrm>
          <a:prstGeom prst="rect">
            <a:avLst/>
          </a:prstGeom>
          <a:ln>
            <a:noFill/>
          </a:ln>
        </p:spPr>
      </p:pic>
      <p:pic>
        <p:nvPicPr>
          <p:cNvPr id="191" name="Imagem 27"/>
          <p:cNvPicPr/>
          <p:nvPr/>
        </p:nvPicPr>
        <p:blipFill>
          <a:blip r:embed="rId18"/>
          <a:stretch/>
        </p:blipFill>
        <p:spPr>
          <a:xfrm>
            <a:off x="2926080" y="3686040"/>
            <a:ext cx="1668600" cy="1348920"/>
          </a:xfrm>
          <a:prstGeom prst="rect">
            <a:avLst/>
          </a:prstGeom>
          <a:ln>
            <a:noFill/>
          </a:ln>
        </p:spPr>
      </p:pic>
      <p:pic>
        <p:nvPicPr>
          <p:cNvPr id="192" name="Imagem 25"/>
          <p:cNvPicPr/>
          <p:nvPr/>
        </p:nvPicPr>
        <p:blipFill>
          <a:blip r:embed="rId19"/>
          <a:stretch/>
        </p:blipFill>
        <p:spPr>
          <a:xfrm>
            <a:off x="4570920" y="5506920"/>
            <a:ext cx="2637720" cy="802800"/>
          </a:xfrm>
          <a:prstGeom prst="rect">
            <a:avLst/>
          </a:prstGeom>
          <a:ln>
            <a:noFill/>
          </a:ln>
        </p:spPr>
      </p:pic>
      <p:pic>
        <p:nvPicPr>
          <p:cNvPr id="193" name="Imagem 28"/>
          <p:cNvPicPr/>
          <p:nvPr/>
        </p:nvPicPr>
        <p:blipFill>
          <a:blip r:embed="rId20"/>
          <a:stretch/>
        </p:blipFill>
        <p:spPr>
          <a:xfrm>
            <a:off x="506880" y="2492640"/>
            <a:ext cx="3454920" cy="1205640"/>
          </a:xfrm>
          <a:prstGeom prst="rect">
            <a:avLst/>
          </a:prstGeom>
          <a:ln>
            <a:noFill/>
          </a:ln>
        </p:spPr>
      </p:pic>
      <p:pic>
        <p:nvPicPr>
          <p:cNvPr id="194" name="Imagem 29"/>
          <p:cNvPicPr/>
          <p:nvPr/>
        </p:nvPicPr>
        <p:blipFill>
          <a:blip r:embed="rId21"/>
          <a:stretch/>
        </p:blipFill>
        <p:spPr>
          <a:xfrm>
            <a:off x="5007600" y="4321800"/>
            <a:ext cx="1885320" cy="71316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155520" y="-1058760"/>
            <a:ext cx="2855880" cy="22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307800" y="-906480"/>
            <a:ext cx="2855880" cy="22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Picture 4"/>
          <p:cNvPicPr/>
          <p:nvPr/>
        </p:nvPicPr>
        <p:blipFill>
          <a:blip r:embed="rId22"/>
          <a:stretch/>
        </p:blipFill>
        <p:spPr>
          <a:xfrm>
            <a:off x="2862720" y="5273640"/>
            <a:ext cx="1239840" cy="962640"/>
          </a:xfrm>
          <a:prstGeom prst="rect">
            <a:avLst/>
          </a:prstGeom>
          <a:ln>
            <a:noFill/>
          </a:ln>
        </p:spPr>
      </p:pic>
      <p:pic>
        <p:nvPicPr>
          <p:cNvPr id="198" name="Picture 12"/>
          <p:cNvPicPr/>
          <p:nvPr/>
        </p:nvPicPr>
        <p:blipFill>
          <a:blip r:embed="rId23"/>
          <a:stretch/>
        </p:blipFill>
        <p:spPr>
          <a:xfrm>
            <a:off x="589680" y="307440"/>
            <a:ext cx="3638520" cy="111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40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50"/>
                            </p:stCondLst>
                            <p:childTnLst>
                              <p:par>
                                <p:cTn id="6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50"/>
                            </p:stCondLst>
                            <p:childTnLst>
                              <p:par>
                                <p:cTn id="7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9" dur="500" fill="hold"/>
                                        <p:tgtEl>
                                          <p:spTgt spid="17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0" dur="500" fill="hold"/>
                                        <p:tgtEl>
                                          <p:spTgt spid="17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250"/>
                            </p:stCondLst>
                            <p:childTnLst>
                              <p:par>
                                <p:cTn id="8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75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11" name="Imagem 350"/>
          <p:cNvPicPr/>
          <p:nvPr/>
        </p:nvPicPr>
        <p:blipFill>
          <a:blip r:embed="rId2"/>
          <a:stretch/>
        </p:blipFill>
        <p:spPr>
          <a:xfrm>
            <a:off x="1325629" y="556591"/>
            <a:ext cx="8851680" cy="5990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13" name="CustomShape 2"/>
          <p:cNvSpPr/>
          <p:nvPr/>
        </p:nvSpPr>
        <p:spPr>
          <a:xfrm>
            <a:off x="3832560" y="1186920"/>
            <a:ext cx="3579120" cy="179496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PLANEJAMENTO</a:t>
            </a:r>
            <a:endParaRPr/>
          </a:p>
        </p:txBody>
      </p:sp>
      <p:sp>
        <p:nvSpPr>
          <p:cNvPr id="414" name="CustomShape 3"/>
          <p:cNvSpPr/>
          <p:nvPr/>
        </p:nvSpPr>
        <p:spPr>
          <a:xfrm>
            <a:off x="3988440" y="4564440"/>
            <a:ext cx="3189960" cy="191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GASTO</a:t>
            </a:r>
            <a:endParaRPr/>
          </a:p>
        </p:txBody>
      </p:sp>
      <p:sp>
        <p:nvSpPr>
          <p:cNvPr id="415" name="CustomShape 4"/>
          <p:cNvSpPr/>
          <p:nvPr/>
        </p:nvSpPr>
        <p:spPr>
          <a:xfrm>
            <a:off x="4574880" y="2961360"/>
            <a:ext cx="2094840" cy="1602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00"/>
                </a:solidFill>
                <a:latin typeface="Calibri"/>
              </a:rPr>
              <a:t>COLÉGIO</a:t>
            </a:r>
            <a:endParaRPr/>
          </a:p>
        </p:txBody>
      </p:sp>
      <p:sp>
        <p:nvSpPr>
          <p:cNvPr id="416" name="CustomShape 5"/>
          <p:cNvSpPr/>
          <p:nvPr/>
        </p:nvSpPr>
        <p:spPr>
          <a:xfrm>
            <a:off x="1420200" y="2594520"/>
            <a:ext cx="3142080" cy="2307240"/>
          </a:xfrm>
          <a:prstGeom prst="ellipse">
            <a:avLst/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262626"/>
                </a:solidFill>
                <a:latin typeface="Calibri"/>
              </a:rPr>
              <a:t>CONTROLE</a:t>
            </a:r>
            <a:endParaRPr/>
          </a:p>
        </p:txBody>
      </p:sp>
      <p:sp>
        <p:nvSpPr>
          <p:cNvPr id="417" name="CustomShape 6"/>
          <p:cNvSpPr/>
          <p:nvPr/>
        </p:nvSpPr>
        <p:spPr>
          <a:xfrm>
            <a:off x="6670440" y="2594520"/>
            <a:ext cx="3153960" cy="230724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262626"/>
                </a:solidFill>
                <a:latin typeface="Calibri"/>
              </a:rPr>
              <a:t>ARRECAÇÃO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2"/>
          <p:cNvSpPr/>
          <p:nvPr/>
        </p:nvSpPr>
        <p:spPr>
          <a:xfrm>
            <a:off x="4141620" y="308911"/>
            <a:ext cx="3428280" cy="1597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PLANEJAMENTO</a:t>
            </a:r>
            <a:endParaRPr dirty="0"/>
          </a:p>
        </p:txBody>
      </p:sp>
      <p:sp>
        <p:nvSpPr>
          <p:cNvPr id="420" name="CustomShape 3"/>
          <p:cNvSpPr/>
          <p:nvPr/>
        </p:nvSpPr>
        <p:spPr>
          <a:xfrm>
            <a:off x="348480" y="1567440"/>
            <a:ext cx="5287680" cy="4745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COLÉGIO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1- Eleger entre as Entidade cadastradas no Fundo que apresentaram proposta/programa  qual  ser contemplada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2- Participar do treinamento Elaboração de Projetos da ESAF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21" name="CustomShape 4"/>
          <p:cNvSpPr/>
          <p:nvPr/>
        </p:nvSpPr>
        <p:spPr>
          <a:xfrm>
            <a:off x="5855760" y="1567440"/>
            <a:ext cx="5865480" cy="4617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COLÉGIO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1-Eleger </a:t>
            </a:r>
            <a:r>
              <a:rPr lang="pt-BR" sz="2400" b="1" strike="noStrike" dirty="0">
                <a:solidFill>
                  <a:srgbClr val="000000"/>
                </a:solidFill>
                <a:latin typeface="Calibri"/>
              </a:rPr>
              <a:t>a Entidade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000000"/>
                </a:solidFill>
                <a:latin typeface="Calibri"/>
              </a:rPr>
              <a:t>2-Verificar se tem cadastro, se não tiver, como inscrever?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3- Participar do treinamento Elaboração de Projetos da ESAF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4-Auxiliar a entidade a elaborar projeto/proposta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5- Acompanhar a tramitação da proposta no Fundo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3" name="CustomShape 2"/>
          <p:cNvSpPr/>
          <p:nvPr/>
        </p:nvSpPr>
        <p:spPr>
          <a:xfrm>
            <a:off x="301860" y="1563120"/>
            <a:ext cx="5407920" cy="4917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COLÉGIO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Participar do treinamento como fazer a destinação (análise da Declaração de Renda dos pais 2015/16 descobrir percentual)</a:t>
            </a:r>
            <a:endParaRPr dirty="0"/>
          </a:p>
        </p:txBody>
      </p:sp>
      <p:sp>
        <p:nvSpPr>
          <p:cNvPr id="424" name="CustomShape 3"/>
          <p:cNvSpPr/>
          <p:nvPr/>
        </p:nvSpPr>
        <p:spPr>
          <a:xfrm>
            <a:off x="5975390" y="1350000"/>
            <a:ext cx="5938920" cy="5043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COLÉGIO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Participar do treinamento como fazer a destinação (análise da Declaração de Renda dos pais 2015/16 descobrir percentual)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25" name="CustomShape 4"/>
          <p:cNvSpPr/>
          <p:nvPr/>
        </p:nvSpPr>
        <p:spPr>
          <a:xfrm>
            <a:off x="4228740" y="486000"/>
            <a:ext cx="2962080" cy="172800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262626"/>
                </a:solidFill>
                <a:latin typeface="Calibri"/>
              </a:rPr>
              <a:t>ARRECAÇÃO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7" name="CustomShape 2"/>
          <p:cNvSpPr/>
          <p:nvPr/>
        </p:nvSpPr>
        <p:spPr>
          <a:xfrm>
            <a:off x="315724" y="1567440"/>
            <a:ext cx="5407920" cy="4923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Depósito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conta /agência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CNPJ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Elaborar ofício padrão informando nome da entidade e projeto, cópia do depósito e contato do destinador CPF e telefone</a:t>
            </a:r>
            <a:endParaRPr dirty="0"/>
          </a:p>
        </p:txBody>
      </p:sp>
      <p:sp>
        <p:nvSpPr>
          <p:cNvPr id="428" name="CustomShape 3"/>
          <p:cNvSpPr/>
          <p:nvPr/>
        </p:nvSpPr>
        <p:spPr>
          <a:xfrm>
            <a:off x="6226380" y="1431360"/>
            <a:ext cx="5542920" cy="50590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Depósito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conta /agência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CNPJ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Elaborar ofício padrão informando nome da entidade e projeto, cópia do depósito e contato do destinador CPF e telefone</a:t>
            </a:r>
            <a:endParaRPr dirty="0"/>
          </a:p>
        </p:txBody>
      </p:sp>
      <p:sp>
        <p:nvSpPr>
          <p:cNvPr id="429" name="CustomShape 4"/>
          <p:cNvSpPr/>
          <p:nvPr/>
        </p:nvSpPr>
        <p:spPr>
          <a:xfrm>
            <a:off x="4210059" y="360063"/>
            <a:ext cx="2818800" cy="16498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Gasto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268740" y="1567440"/>
            <a:ext cx="5407920" cy="4781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Receber dos   destinadores as guias e o ofício preenchido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Entregar ao Conselho</a:t>
            </a:r>
            <a:endParaRPr dirty="0"/>
          </a:p>
        </p:txBody>
      </p:sp>
      <p:sp>
        <p:nvSpPr>
          <p:cNvPr id="432" name="CustomShape 3"/>
          <p:cNvSpPr/>
          <p:nvPr/>
        </p:nvSpPr>
        <p:spPr>
          <a:xfrm>
            <a:off x="5836410" y="1567440"/>
            <a:ext cx="6108120" cy="4917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Calibri"/>
              </a:rPr>
              <a:t>2018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strike="noStrike" dirty="0">
                <a:solidFill>
                  <a:srgbClr val="262626"/>
                </a:solidFill>
                <a:latin typeface="Calibri"/>
              </a:rPr>
              <a:t>Acompanhar, junto ao Conselho a aprovação das propostas, o repasse a entidade e a aplicação dos recursos</a:t>
            </a:r>
            <a:endParaRPr dirty="0"/>
          </a:p>
        </p:txBody>
      </p:sp>
      <p:sp>
        <p:nvSpPr>
          <p:cNvPr id="433" name="CustomShape 4"/>
          <p:cNvSpPr/>
          <p:nvPr/>
        </p:nvSpPr>
        <p:spPr>
          <a:xfrm>
            <a:off x="3950640" y="348840"/>
            <a:ext cx="3292560" cy="1729080"/>
          </a:xfrm>
          <a:prstGeom prst="ellipse">
            <a:avLst/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262626"/>
                </a:solidFill>
                <a:latin typeface="Calibri"/>
              </a:rPr>
              <a:t>Controle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5" name="CustomShape 2"/>
          <p:cNvSpPr/>
          <p:nvPr/>
        </p:nvSpPr>
        <p:spPr>
          <a:xfrm>
            <a:off x="448200" y="1886760"/>
            <a:ext cx="5407920" cy="4693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2018</a:t>
            </a:r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Avaliar Entidade/programa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Avaliar necessidade de candidaturas ao Conselho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262626"/>
                </a:solidFill>
                <a:latin typeface="Calibri"/>
              </a:rPr>
              <a:t>Avaliar índice de adesão de alunos / destinadores</a:t>
            </a:r>
            <a:endParaRPr dirty="0"/>
          </a:p>
        </p:txBody>
      </p:sp>
      <p:sp>
        <p:nvSpPr>
          <p:cNvPr id="436" name="CustomShape 3"/>
          <p:cNvSpPr/>
          <p:nvPr/>
        </p:nvSpPr>
        <p:spPr>
          <a:xfrm>
            <a:off x="5926140" y="1886760"/>
            <a:ext cx="6108120" cy="4693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53qdjzpojpmxdxk"/>
              </a:rPr>
              <a:t>DEMOCRACIA PARTICIPATIVA É DIFERENTE DA DEMOCRACIA REPRESENTATIVA!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53qdjzpojpmxdxk"/>
              </a:rPr>
              <a:t>PARTICIPE E INDUZA A PARTICIPAÇÃO</a:t>
            </a:r>
            <a:endParaRPr/>
          </a:p>
        </p:txBody>
      </p:sp>
      <p:sp>
        <p:nvSpPr>
          <p:cNvPr id="437" name="CustomShape 4"/>
          <p:cNvSpPr/>
          <p:nvPr/>
        </p:nvSpPr>
        <p:spPr>
          <a:xfrm>
            <a:off x="3919257" y="411120"/>
            <a:ext cx="3579120" cy="179496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Ações de continuidade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CRONOGRAMA DE ATIVIDADES: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Setembro: Reunião com a comunidade do Colégio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Outubro: Sensibilização de pais/alunos para o projeto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Novembro: Cursos de elaboração de projetos e como destinar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Dezembro: Depósito na conta do Fundo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Janeiro a março: elaboração e  envio do projeto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0000"/>
                </a:solidFill>
                <a:latin typeface="Calibri"/>
              </a:rPr>
              <a:t>Março em diante: acompanhar a execução do projeto</a:t>
            </a:r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m 339"/>
          <p:cNvPicPr/>
          <p:nvPr/>
        </p:nvPicPr>
        <p:blipFill>
          <a:blip r:embed="rId2"/>
          <a:stretch/>
        </p:blipFill>
        <p:spPr>
          <a:xfrm>
            <a:off x="4608000" y="792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6" name="Imagem 340"/>
          <p:cNvPicPr/>
          <p:nvPr/>
        </p:nvPicPr>
        <p:blipFill>
          <a:blip r:embed="rId2"/>
          <a:stretch/>
        </p:blipFill>
        <p:spPr>
          <a:xfrm>
            <a:off x="1128240" y="86400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7" name="Imagem 341"/>
          <p:cNvPicPr/>
          <p:nvPr/>
        </p:nvPicPr>
        <p:blipFill>
          <a:blip r:embed="rId2"/>
          <a:stretch/>
        </p:blipFill>
        <p:spPr>
          <a:xfrm>
            <a:off x="984240" y="3218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8" name="Imagem 342"/>
          <p:cNvPicPr/>
          <p:nvPr/>
        </p:nvPicPr>
        <p:blipFill>
          <a:blip r:embed="rId2"/>
          <a:stretch/>
        </p:blipFill>
        <p:spPr>
          <a:xfrm>
            <a:off x="8352000" y="84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69" name="Imagem 343"/>
          <p:cNvPicPr/>
          <p:nvPr/>
        </p:nvPicPr>
        <p:blipFill>
          <a:blip r:embed="rId2"/>
          <a:stretch/>
        </p:blipFill>
        <p:spPr>
          <a:xfrm>
            <a:off x="8328240" y="3362040"/>
            <a:ext cx="3046320" cy="2036520"/>
          </a:xfrm>
          <a:prstGeom prst="rect">
            <a:avLst/>
          </a:prstGeom>
          <a:ln>
            <a:noFill/>
          </a:ln>
        </p:spPr>
      </p:pic>
      <p:pic>
        <p:nvPicPr>
          <p:cNvPr id="170" name="Imagem 344"/>
          <p:cNvPicPr/>
          <p:nvPr/>
        </p:nvPicPr>
        <p:blipFill>
          <a:blip r:embed="rId2"/>
          <a:stretch/>
        </p:blipFill>
        <p:spPr>
          <a:xfrm>
            <a:off x="4656240" y="3290040"/>
            <a:ext cx="3046320" cy="2036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513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838080" y="640080"/>
            <a:ext cx="10876680" cy="553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TextShape 2"/>
          <p:cNvSpPr txBox="1"/>
          <p:nvPr/>
        </p:nvSpPr>
        <p:spPr>
          <a:xfrm>
            <a:off x="6584040" y="1825560"/>
            <a:ext cx="5130720" cy="389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Ó Mestre,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Fazei que eu procure mais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consolar que ser consolado;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compreender que ser compreendido;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amar que ser amado.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Pois é dando que se recebe,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é perdoando que se é perdoado,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2400" strike="noStrike">
                <a:solidFill>
                  <a:srgbClr val="C00000"/>
                </a:solidFill>
                <a:latin typeface="Calibri"/>
              </a:rPr>
              <a:t>é morrendo que se vive para a vida eterna.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42" name="TextShape 3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strike="noStrike">
                <a:solidFill>
                  <a:srgbClr val="C00000"/>
                </a:solidFill>
                <a:latin typeface="Calibri"/>
              </a:rPr>
              <a:t>Senhor, fazei de mim um instrumento da vossa paz.</a:t>
            </a:r>
            <a:endParaRPr/>
          </a:p>
        </p:txBody>
      </p:sp>
      <p:sp>
        <p:nvSpPr>
          <p:cNvPr id="443" name="TextShape 4"/>
          <p:cNvSpPr txBox="1"/>
          <p:nvPr/>
        </p:nvSpPr>
        <p:spPr>
          <a:xfrm>
            <a:off x="838080" y="1825560"/>
            <a:ext cx="5130720" cy="389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ódio, que eu leve o amor.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ofensa, que eu leve o perdão.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discórdia, que eu leve a união.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dúvida, que eu leve a fé.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erro, que eu leve a verdade.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desespero, que eu leve a esperança.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tristeza, que eu leve a alegria.</a:t>
            </a:r>
            <a:endParaRPr/>
          </a:p>
          <a:p>
            <a:r>
              <a:rPr lang="pt-BR" sz="2400" strike="noStrike">
                <a:solidFill>
                  <a:srgbClr val="C00000"/>
                </a:solidFill>
                <a:latin typeface="Calibri"/>
              </a:rPr>
              <a:t>Onde há trevas, que eu leve a luz.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408000" y="777240"/>
            <a:ext cx="4678560" cy="53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2400" b="1" strike="noStrike" dirty="0">
                <a:latin typeface="Arial"/>
                <a:ea typeface="DejaVu Sans"/>
              </a:rPr>
              <a:t>Entendemos que a prática da cidadania e da ética devem pautar as atividades das pessoas nas suas vidas privadas, acadêmicas e profissionais.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dirty="0">
                <a:latin typeface="Arial"/>
                <a:ea typeface="DejaVu Sans"/>
              </a:rPr>
              <a:t>A educação fiscal como prática de cidadania colabora ao disseminar conhecimentos sobre a importância da função social dos tributos.</a:t>
            </a:r>
            <a:endParaRPr dirty="0"/>
          </a:p>
        </p:txBody>
      </p:sp>
      <p:pic>
        <p:nvPicPr>
          <p:cNvPr id="204" name="Picture 6"/>
          <p:cNvPicPr/>
          <p:nvPr/>
        </p:nvPicPr>
        <p:blipFill>
          <a:blip r:embed="rId2"/>
          <a:stretch/>
        </p:blipFill>
        <p:spPr>
          <a:xfrm>
            <a:off x="1176480" y="1152000"/>
            <a:ext cx="4294080" cy="424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677160" y="609480"/>
            <a:ext cx="4436280" cy="40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2400" strike="noStrike">
                <a:solidFill>
                  <a:srgbClr val="002060"/>
                </a:solidFill>
                <a:latin typeface="Calibri Light"/>
              </a:rPr>
              <a:t>Um beija-flor tentando apagar um incêndio na floresta, carregando água com seu fino bico, tem sua ação questionada pelo leão. Por sua vez, lembra ao beija-flor que, sozinho não poderá solucionar o problema. A resposta do beija-flor é dizer que está fazendo sua parte</a:t>
            </a:r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677160" y="247068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u="sng" strike="noStrike">
                <a:solidFill>
                  <a:srgbClr val="0563C1"/>
                </a:solidFill>
                <a:latin typeface="Calibri"/>
              </a:rPr>
              <a:t>Carlos-Eduardo.cruz@fazenda.gov.br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>
                <a:solidFill>
                  <a:srgbClr val="002060"/>
                </a:solidFill>
                <a:latin typeface="Calibri"/>
              </a:rPr>
              <a:t>32537312 - 32547377</a:t>
            </a:r>
            <a:endParaRPr/>
          </a:p>
        </p:txBody>
      </p:sp>
      <p:pic>
        <p:nvPicPr>
          <p:cNvPr id="447" name="Picture 2"/>
          <p:cNvPicPr/>
          <p:nvPr/>
        </p:nvPicPr>
        <p:blipFill>
          <a:blip r:embed="rId2"/>
          <a:stretch/>
        </p:blipFill>
        <p:spPr>
          <a:xfrm>
            <a:off x="7107480" y="2559960"/>
            <a:ext cx="3188520" cy="3188520"/>
          </a:xfrm>
          <a:prstGeom prst="rect">
            <a:avLst/>
          </a:prstGeom>
          <a:ln>
            <a:noFill/>
          </a:ln>
        </p:spPr>
      </p:pic>
      <p:pic>
        <p:nvPicPr>
          <p:cNvPr id="448" name="Imagem 4"/>
          <p:cNvPicPr/>
          <p:nvPr/>
        </p:nvPicPr>
        <p:blipFill>
          <a:blip r:embed="rId3"/>
          <a:stretch/>
        </p:blipFill>
        <p:spPr>
          <a:xfrm>
            <a:off x="7760160" y="889200"/>
            <a:ext cx="1851480" cy="106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C00000"/>
                </a:solidFill>
                <a:latin typeface="Corbel"/>
              </a:rPr>
              <a:t>CIDADANIA, ÉTICA, EDUCAÇÃO FISCAL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1143000" y="2057400"/>
            <a:ext cx="9872640" cy="4038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pt-BR" sz="2200" strike="noStrike">
                <a:solidFill>
                  <a:srgbClr val="C00000"/>
                </a:solidFill>
                <a:latin typeface="Corbel"/>
              </a:rPr>
              <a:t>Esse tipo de combate ético em duas frentes já ocorre no Brasil. Por exemplo, na luta contra o racismo, a homofobia e o desmatamento. Esses embates são travados não só na esfera pública, por meio de leis e fiscalização, mas também nos corações e mentes, através de grandes mobilizações cívicas contra preconceito e ignorância. A mídia impressa, as escolas, empresas, celebridades, roteiristas de novelas, blogueiros, demonizam 24 horas ao dia os preconceitos de raça e sexuais, bem como o descaso com o ambiente. E a própria coletividade vigilante denuncia quem apoia tais posturas odiosas. </a:t>
            </a:r>
            <a:endParaRPr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pt-BR" sz="2200" strike="noStrike">
                <a:solidFill>
                  <a:srgbClr val="C00000"/>
                </a:solidFill>
                <a:latin typeface="Corbel"/>
              </a:rPr>
              <a:t>Nossa tarefa seria, então, promover uma mobilização cívica contra a desonestidade. Para que não se fure a fila, que se entregue ao setor de achados e perdidos a carteira encontrada no chão, ou que não se sirva comida vencida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87800" y="662040"/>
            <a:ext cx="4362120" cy="404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FF0000"/>
                </a:solidFill>
                <a:latin typeface="Calibri"/>
              </a:rPr>
              <a:t>1850 Lei Eusébio de Queirós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2E75B6"/>
                </a:solidFill>
                <a:latin typeface="Calibri"/>
              </a:rPr>
              <a:t>21 anos depois…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FF0000"/>
                </a:solidFill>
                <a:latin typeface="Calibri"/>
              </a:rPr>
              <a:t>1871 Lei do Ventre Livre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2E75B6"/>
                </a:solidFill>
                <a:latin typeface="Calibri"/>
              </a:rPr>
              <a:t>14 anos depois…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FF0000"/>
                </a:solidFill>
                <a:latin typeface="Calibri"/>
              </a:rPr>
              <a:t>1885 Lei dos sexagenários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2E75B6"/>
                </a:solidFill>
                <a:latin typeface="Calibri"/>
              </a:rPr>
              <a:t>3 anos depois…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FF0000"/>
                </a:solidFill>
                <a:latin typeface="Calibri"/>
              </a:rPr>
              <a:t>1888 Lei Áurea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2E75B6"/>
                </a:solidFill>
                <a:latin typeface="Calibri"/>
              </a:rPr>
              <a:t>128 anos depois...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341" name="CustomShape 2"/>
          <p:cNvSpPr/>
          <p:nvPr/>
        </p:nvSpPr>
        <p:spPr>
          <a:xfrm>
            <a:off x="5983200" y="662040"/>
            <a:ext cx="5684760" cy="55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B050"/>
                </a:solidFill>
                <a:latin typeface="Calibri"/>
              </a:rPr>
              <a:t>1532 Nobres/Nobre/Nobres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2E75B6"/>
                </a:solidFill>
                <a:latin typeface="Calibri"/>
              </a:rPr>
              <a:t>300 anos depois...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B050"/>
                </a:solidFill>
                <a:latin typeface="Calibri"/>
              </a:rPr>
              <a:t>1800 (cem mil réis por ano)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9E9A8D"/>
                </a:solidFill>
                <a:latin typeface="Calibri"/>
              </a:rPr>
              <a:t>Mais de 100 anos depois...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B050"/>
                </a:solidFill>
                <a:latin typeface="Calibri"/>
              </a:rPr>
              <a:t>1932 Direito ao voto feminino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2E75B6"/>
                </a:solidFill>
                <a:latin typeface="Calibri"/>
              </a:rPr>
              <a:t>14 anos depois...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B050"/>
                </a:solidFill>
                <a:latin typeface="Calibri"/>
              </a:rPr>
              <a:t>1946 obrigação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9E9A8D"/>
                </a:solidFill>
                <a:latin typeface="Calibri"/>
              </a:rPr>
              <a:t>39 anos depois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2E75B6"/>
                </a:solidFill>
                <a:latin typeface="Calibri"/>
              </a:rPr>
              <a:t>1985 (27% mulheres adultas eram analfabetas)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B050"/>
                </a:solidFill>
                <a:latin typeface="Calibri"/>
              </a:rPr>
              <a:t>A partir de 2006 cotas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 strike="noStrike" dirty="0">
                <a:solidFill>
                  <a:srgbClr val="00B050"/>
                </a:solidFill>
                <a:latin typeface="Calibri"/>
              </a:rPr>
              <a:t>hoje 30% das candidatas tem que ser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71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87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13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2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4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48480" y="1567440"/>
            <a:ext cx="117558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6" name="CustomShape 2"/>
          <p:cNvSpPr/>
          <p:nvPr/>
        </p:nvSpPr>
        <p:spPr>
          <a:xfrm>
            <a:off x="1311965" y="775252"/>
            <a:ext cx="9644276" cy="4470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3600" strike="noStrike" dirty="0">
                <a:solidFill>
                  <a:srgbClr val="7030A0"/>
                </a:solidFill>
                <a:latin typeface="Calibri"/>
              </a:rPr>
              <a:t>DOAR ≠ DESTINAR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200" b="1" strike="noStrike" dirty="0">
                <a:solidFill>
                  <a:srgbClr val="00B050"/>
                </a:solidFill>
                <a:latin typeface="Calibri"/>
              </a:rPr>
              <a:t>Funciona assim: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200" b="1" strike="noStrike" dirty="0">
                <a:solidFill>
                  <a:srgbClr val="FF0000"/>
                </a:solidFill>
                <a:latin typeface="Calibri"/>
              </a:rPr>
              <a:t>Se a pessoa deve pagar R$ 1.000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200" b="1" strike="noStrike" dirty="0">
                <a:solidFill>
                  <a:srgbClr val="FF0000"/>
                </a:solidFill>
                <a:latin typeface="Calibri"/>
              </a:rPr>
              <a:t>aos cofres públicos de IR,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200" b="1" strike="noStrike" dirty="0">
                <a:solidFill>
                  <a:srgbClr val="FF0000"/>
                </a:solidFill>
                <a:latin typeface="Calibri"/>
              </a:rPr>
              <a:t>ela tem duas opções: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377" name="Picture 2"/>
          <p:cNvPicPr/>
          <p:nvPr/>
        </p:nvPicPr>
        <p:blipFill>
          <a:blip r:embed="rId2"/>
          <a:stretch/>
        </p:blipFill>
        <p:spPr>
          <a:xfrm>
            <a:off x="6052680" y="1905120"/>
            <a:ext cx="4903560" cy="36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000" b="1" strike="noStrike">
                <a:solidFill>
                  <a:srgbClr val="000000"/>
                </a:solidFill>
                <a:latin typeface="Calibri Light"/>
              </a:rPr>
              <a:t>Quem é o dono desse lugar?</a:t>
            </a:r>
            <a:endParaRPr/>
          </a:p>
        </p:txBody>
      </p:sp>
      <p:pic>
        <p:nvPicPr>
          <p:cNvPr id="409" name="Pensador - Chega"/>
          <p:cNvPicPr/>
          <p:nvPr/>
        </p:nvPicPr>
        <p:blipFill>
          <a:blip r:embed="rId2"/>
          <a:stretch/>
        </p:blipFill>
        <p:spPr>
          <a:xfrm>
            <a:off x="3195720" y="1825560"/>
            <a:ext cx="5799960" cy="435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838079" y="914400"/>
            <a:ext cx="2759885" cy="5261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4000" b="1" strike="noStrike" dirty="0">
                <a:latin typeface="Corbel"/>
              </a:rPr>
              <a:t>Ela pode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pt-BR" sz="4000" b="1" strike="noStrike" dirty="0">
                <a:latin typeface="Corbel"/>
              </a:rPr>
              <a:t>pagar os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4000" b="1" strike="noStrike" dirty="0">
                <a:latin typeface="Corbel"/>
              </a:rPr>
              <a:t>R$1.000,00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4000" b="1" strike="noStrike" dirty="0">
                <a:latin typeface="Corbel"/>
              </a:rPr>
              <a:t>Para 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4000" b="1" strike="noStrike" dirty="0">
                <a:latin typeface="Corbel"/>
              </a:rPr>
              <a:t>governo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379" name="TextShape 2"/>
          <p:cNvSpPr txBox="1"/>
          <p:nvPr/>
        </p:nvSpPr>
        <p:spPr>
          <a:xfrm>
            <a:off x="8153280" y="1093320"/>
            <a:ext cx="3203640" cy="5082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000" b="1" strike="noStrike" dirty="0">
                <a:latin typeface="Corbel"/>
              </a:rPr>
              <a:t>Ou destinar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4000" b="1" strike="noStrike" dirty="0">
                <a:latin typeface="Corbel"/>
              </a:rPr>
              <a:t>R$60,00 (6%) pagando apenas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4000" b="1" strike="noStrike" dirty="0">
                <a:latin typeface="Corbel"/>
              </a:rPr>
              <a:t>R$ 940,00 ao governo.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380" name="Espaço Reservado para Conteúdo 3"/>
          <p:cNvPicPr/>
          <p:nvPr/>
        </p:nvPicPr>
        <p:blipFill>
          <a:blip r:embed="rId2"/>
          <a:stretch/>
        </p:blipFill>
        <p:spPr>
          <a:xfrm>
            <a:off x="3376080" y="1268280"/>
            <a:ext cx="4776840" cy="490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838080" y="815040"/>
            <a:ext cx="10514880" cy="15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t-BR" sz="4000" strike="noStrike" dirty="0">
                <a:latin typeface="Calibri Light"/>
              </a:rPr>
              <a:t>Destinou 60,00 até dezembro de 2017 (6%) </a:t>
            </a:r>
            <a:endParaRPr dirty="0"/>
          </a:p>
          <a:p>
            <a:r>
              <a:rPr lang="pt-BR" sz="4000" strike="noStrike" dirty="0">
                <a:latin typeface="Calibri Light"/>
              </a:rPr>
              <a:t>Em março/Abril de 2018, na Declaração de Imposto de Renda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82" name="CustomShape 2"/>
          <p:cNvSpPr/>
          <p:nvPr/>
        </p:nvSpPr>
        <p:spPr>
          <a:xfrm>
            <a:off x="838080" y="2683440"/>
            <a:ext cx="5180760" cy="318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strike="noStrike">
                <a:solidFill>
                  <a:srgbClr val="C00000"/>
                </a:solidFill>
                <a:latin typeface="Calibri"/>
              </a:rPr>
              <a:t>Se tiver que pagar Imposto: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5400" strike="noStrike">
                <a:solidFill>
                  <a:srgbClr val="C00000"/>
                </a:solidFill>
                <a:latin typeface="Calibri"/>
              </a:rPr>
              <a:t>R$  1000,00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5400" strike="noStrike">
                <a:solidFill>
                  <a:srgbClr val="C00000"/>
                </a:solidFill>
                <a:latin typeface="Calibri"/>
              </a:rPr>
              <a:t>Pagará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5400" strike="noStrike">
                <a:solidFill>
                  <a:srgbClr val="C00000"/>
                </a:solidFill>
                <a:latin typeface="Calibri"/>
              </a:rPr>
              <a:t>940,00</a:t>
            </a:r>
            <a:endParaRPr/>
          </a:p>
        </p:txBody>
      </p:sp>
      <p:sp>
        <p:nvSpPr>
          <p:cNvPr id="383" name="CustomShape 3"/>
          <p:cNvSpPr/>
          <p:nvPr/>
        </p:nvSpPr>
        <p:spPr>
          <a:xfrm>
            <a:off x="6172200" y="2683440"/>
            <a:ext cx="5180760" cy="349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strike="noStrike">
                <a:solidFill>
                  <a:srgbClr val="385623"/>
                </a:solidFill>
                <a:latin typeface="Calibri"/>
              </a:rPr>
              <a:t>Se tiver direito a devolução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5400" strike="noStrike">
                <a:solidFill>
                  <a:srgbClr val="385623"/>
                </a:solidFill>
                <a:latin typeface="Calibri"/>
              </a:rPr>
              <a:t>R$ 1000,00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5400" strike="noStrike">
                <a:solidFill>
                  <a:srgbClr val="385623"/>
                </a:solidFill>
                <a:latin typeface="Calibri"/>
              </a:rPr>
              <a:t>Receberá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5400" strike="noStrike">
                <a:solidFill>
                  <a:srgbClr val="385623"/>
                </a:solidFill>
                <a:latin typeface="Calibri"/>
              </a:rPr>
              <a:t>1060,00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38080" y="365040"/>
            <a:ext cx="1051380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C00000"/>
                </a:solidFill>
                <a:latin typeface="Calibri Light"/>
                <a:ea typeface="DejaVu Sans"/>
              </a:rPr>
              <a:t>CIDADANIA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838080" y="1234440"/>
            <a:ext cx="10010880" cy="494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dirty="0">
                <a:solidFill>
                  <a:srgbClr val="404042"/>
                </a:solidFill>
                <a:latin typeface="Calibri"/>
                <a:ea typeface="Microsoft YaHei"/>
              </a:rPr>
              <a:t>Os </a:t>
            </a:r>
            <a:r>
              <a:rPr lang="pt-BR" sz="2000" b="1" u="sng" strike="noStrike" dirty="0">
                <a:solidFill>
                  <a:srgbClr val="404042"/>
                </a:solidFill>
                <a:latin typeface="Calibri"/>
                <a:ea typeface="Microsoft YaHei"/>
              </a:rPr>
              <a:t>direitos civis </a:t>
            </a:r>
            <a:r>
              <a:rPr lang="pt-BR" sz="2000" b="1" strike="noStrike" dirty="0">
                <a:solidFill>
                  <a:srgbClr val="404042"/>
                </a:solidFill>
                <a:latin typeface="Calibri"/>
                <a:ea typeface="Microsoft YaHei"/>
              </a:rPr>
              <a:t>são uma conquista do século 18 e estão relacionados às liberdades individuais: liberdade de palavra, liberdade de pensamento e de fé, direito à propriedade e direito à justiça. Os tribunais são as instituições responsáveis pela salvaguarda dos direitos civis;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b="1" u="sng" strike="noStrike" dirty="0">
                <a:solidFill>
                  <a:srgbClr val="002060"/>
                </a:solidFill>
                <a:latin typeface="Calibri"/>
                <a:ea typeface="Microsoft YaHei"/>
              </a:rPr>
              <a:t>Os direitos políticos </a:t>
            </a:r>
            <a:r>
              <a:rPr lang="pt-BR" sz="2000" b="1" strike="noStrike" dirty="0">
                <a:solidFill>
                  <a:srgbClr val="002060"/>
                </a:solidFill>
                <a:latin typeface="Calibri"/>
                <a:ea typeface="Microsoft YaHei"/>
              </a:rPr>
              <a:t>são uma conquista do século 19 e asseguram a participação nos assuntos políticos da comunidade por meio do voto e o direito de se candidatar a cargos públicos. As assembleias legislativas locais e nacionais são as instituições mais importantes para o exercício dos direitos políticos;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b="1" u="sng" strike="noStrike" dirty="0">
                <a:solidFill>
                  <a:srgbClr val="C00000"/>
                </a:solidFill>
                <a:latin typeface="Calibri"/>
                <a:ea typeface="Microsoft YaHei"/>
              </a:rPr>
              <a:t>Os direitos sociais </a:t>
            </a:r>
            <a:r>
              <a:rPr lang="pt-BR" sz="2000" b="1" strike="noStrike" dirty="0">
                <a:solidFill>
                  <a:srgbClr val="C00000"/>
                </a:solidFill>
                <a:latin typeface="Calibri"/>
                <a:ea typeface="Microsoft YaHei"/>
              </a:rPr>
              <a:t>surgem com mais força no século 20 e estão relacionados à conquista de condições dignas de vida para os segmentos sociais e parcelas da população assalariada ou pobre. Os direitos sociais incorporam direitos trabalhistas, aposentadoria, garantias de acesso à educação e à saúde pública. As instituições mais importantes são estatais, tais como a previdência, escolas e hospitais públicos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/>
          <p:cNvPicPr/>
          <p:nvPr/>
        </p:nvPicPr>
        <p:blipFill>
          <a:blip r:embed="rId2"/>
          <a:stretch/>
        </p:blipFill>
        <p:spPr>
          <a:xfrm>
            <a:off x="357120" y="578880"/>
            <a:ext cx="2912400" cy="1569600"/>
          </a:xfrm>
          <a:prstGeom prst="rect">
            <a:avLst/>
          </a:prstGeom>
          <a:ln>
            <a:noFill/>
          </a:ln>
        </p:spPr>
      </p:pic>
      <p:pic>
        <p:nvPicPr>
          <p:cNvPr id="206" name="Picture 4"/>
          <p:cNvPicPr/>
          <p:nvPr/>
        </p:nvPicPr>
        <p:blipFill>
          <a:blip r:embed="rId3"/>
          <a:stretch/>
        </p:blipFill>
        <p:spPr>
          <a:xfrm>
            <a:off x="4107600" y="383400"/>
            <a:ext cx="2331360" cy="1959840"/>
          </a:xfrm>
          <a:prstGeom prst="rect">
            <a:avLst/>
          </a:prstGeom>
          <a:ln>
            <a:noFill/>
          </a:ln>
        </p:spPr>
      </p:pic>
      <p:pic>
        <p:nvPicPr>
          <p:cNvPr id="207" name="Picture 6"/>
          <p:cNvPicPr/>
          <p:nvPr/>
        </p:nvPicPr>
        <p:blipFill>
          <a:blip r:embed="rId4"/>
          <a:stretch/>
        </p:blipFill>
        <p:spPr>
          <a:xfrm>
            <a:off x="299880" y="2345760"/>
            <a:ext cx="3026880" cy="1512360"/>
          </a:xfrm>
          <a:prstGeom prst="rect">
            <a:avLst/>
          </a:prstGeom>
          <a:ln>
            <a:noFill/>
          </a:ln>
        </p:spPr>
      </p:pic>
      <p:pic>
        <p:nvPicPr>
          <p:cNvPr id="208" name="Picture 8"/>
          <p:cNvPicPr/>
          <p:nvPr/>
        </p:nvPicPr>
        <p:blipFill>
          <a:blip r:embed="rId5"/>
          <a:stretch/>
        </p:blipFill>
        <p:spPr>
          <a:xfrm>
            <a:off x="6835320" y="383400"/>
            <a:ext cx="1902960" cy="1588680"/>
          </a:xfrm>
          <a:prstGeom prst="rect">
            <a:avLst/>
          </a:prstGeom>
          <a:ln>
            <a:noFill/>
          </a:ln>
        </p:spPr>
      </p:pic>
      <p:pic>
        <p:nvPicPr>
          <p:cNvPr id="209" name="Picture 10"/>
          <p:cNvPicPr/>
          <p:nvPr/>
        </p:nvPicPr>
        <p:blipFill>
          <a:blip r:embed="rId6"/>
          <a:stretch/>
        </p:blipFill>
        <p:spPr>
          <a:xfrm>
            <a:off x="9169560" y="433800"/>
            <a:ext cx="2779200" cy="1645560"/>
          </a:xfrm>
          <a:prstGeom prst="rect">
            <a:avLst/>
          </a:prstGeom>
          <a:ln>
            <a:noFill/>
          </a:ln>
        </p:spPr>
      </p:pic>
      <p:pic>
        <p:nvPicPr>
          <p:cNvPr id="210" name="Picture 12"/>
          <p:cNvPicPr/>
          <p:nvPr/>
        </p:nvPicPr>
        <p:blipFill>
          <a:blip r:embed="rId7"/>
          <a:stretch/>
        </p:blipFill>
        <p:spPr>
          <a:xfrm>
            <a:off x="3834720" y="2319480"/>
            <a:ext cx="2026800" cy="2245680"/>
          </a:xfrm>
          <a:prstGeom prst="rect">
            <a:avLst/>
          </a:prstGeom>
          <a:ln>
            <a:noFill/>
          </a:ln>
        </p:spPr>
      </p:pic>
      <p:pic>
        <p:nvPicPr>
          <p:cNvPr id="211" name="Picture 14"/>
          <p:cNvPicPr/>
          <p:nvPr/>
        </p:nvPicPr>
        <p:blipFill>
          <a:blip r:embed="rId8"/>
          <a:stretch/>
        </p:blipFill>
        <p:spPr>
          <a:xfrm>
            <a:off x="770760" y="4304160"/>
            <a:ext cx="2484000" cy="1836000"/>
          </a:xfrm>
          <a:prstGeom prst="rect">
            <a:avLst/>
          </a:prstGeom>
          <a:ln>
            <a:noFill/>
          </a:ln>
        </p:spPr>
      </p:pic>
      <p:pic>
        <p:nvPicPr>
          <p:cNvPr id="212" name="Picture 16"/>
          <p:cNvPicPr/>
          <p:nvPr/>
        </p:nvPicPr>
        <p:blipFill>
          <a:blip r:embed="rId9"/>
          <a:stretch/>
        </p:blipFill>
        <p:spPr>
          <a:xfrm>
            <a:off x="3888720" y="4605120"/>
            <a:ext cx="2166840" cy="1722240"/>
          </a:xfrm>
          <a:prstGeom prst="rect">
            <a:avLst/>
          </a:prstGeom>
          <a:ln>
            <a:noFill/>
          </a:ln>
        </p:spPr>
      </p:pic>
      <p:pic>
        <p:nvPicPr>
          <p:cNvPr id="213" name="Picture 18"/>
          <p:cNvPicPr/>
          <p:nvPr/>
        </p:nvPicPr>
        <p:blipFill>
          <a:blip r:embed="rId10"/>
          <a:stretch/>
        </p:blipFill>
        <p:spPr>
          <a:xfrm>
            <a:off x="6441120" y="4408920"/>
            <a:ext cx="2379240" cy="1912320"/>
          </a:xfrm>
          <a:prstGeom prst="rect">
            <a:avLst/>
          </a:prstGeom>
          <a:ln>
            <a:noFill/>
          </a:ln>
        </p:spPr>
      </p:pic>
      <p:pic>
        <p:nvPicPr>
          <p:cNvPr id="214" name="Picture 20"/>
          <p:cNvPicPr/>
          <p:nvPr/>
        </p:nvPicPr>
        <p:blipFill>
          <a:blip r:embed="rId11"/>
          <a:stretch/>
        </p:blipFill>
        <p:spPr>
          <a:xfrm>
            <a:off x="6369480" y="2520000"/>
            <a:ext cx="2379240" cy="1341000"/>
          </a:xfrm>
          <a:prstGeom prst="rect">
            <a:avLst/>
          </a:prstGeom>
          <a:ln>
            <a:noFill/>
          </a:ln>
        </p:spPr>
      </p:pic>
      <p:pic>
        <p:nvPicPr>
          <p:cNvPr id="215" name="Picture 22"/>
          <p:cNvPicPr/>
          <p:nvPr/>
        </p:nvPicPr>
        <p:blipFill>
          <a:blip r:embed="rId12"/>
          <a:stretch/>
        </p:blipFill>
        <p:spPr>
          <a:xfrm>
            <a:off x="9441000" y="2456280"/>
            <a:ext cx="2236320" cy="2045880"/>
          </a:xfrm>
          <a:prstGeom prst="rect">
            <a:avLst/>
          </a:prstGeom>
          <a:ln>
            <a:noFill/>
          </a:ln>
        </p:spPr>
      </p:pic>
      <p:pic>
        <p:nvPicPr>
          <p:cNvPr id="216" name="Picture 24"/>
          <p:cNvPicPr/>
          <p:nvPr/>
        </p:nvPicPr>
        <p:blipFill>
          <a:blip r:embed="rId13"/>
          <a:stretch/>
        </p:blipFill>
        <p:spPr>
          <a:xfrm>
            <a:off x="9504360" y="4727880"/>
            <a:ext cx="2108880" cy="18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20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/>
                                        <p:tgtEl>
                                          <p:spTgt spid="21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500" fill="hold"/>
                                        <p:tgtEl>
                                          <p:spTgt spid="20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20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500" fill="hold"/>
                                        <p:tgtEl>
                                          <p:spTgt spid="21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8" dur="500" fill="hold"/>
                                        <p:tgtEl>
                                          <p:spTgt spid="21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2" dur="500" fill="hold"/>
                                        <p:tgtEl>
                                          <p:spTgt spid="21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3" dur="500" fill="hold"/>
                                        <p:tgtEl>
                                          <p:spTgt spid="21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" dur="500" fill="hold"/>
                                        <p:tgtEl>
                                          <p:spTgt spid="21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8" dur="500" fill="hold"/>
                                        <p:tgtEl>
                                          <p:spTgt spid="21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2" dur="500" fill="hold"/>
                                        <p:tgtEl>
                                          <p:spTgt spid="20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3" dur="500" fill="hold"/>
                                        <p:tgtEl>
                                          <p:spTgt spid="20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7" dur="500" fill="hold"/>
                                        <p:tgtEl>
                                          <p:spTgt spid="20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8" dur="500" fill="hold"/>
                                        <p:tgtEl>
                                          <p:spTgt spid="20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2" dur="500" fill="hold"/>
                                        <p:tgtEl>
                                          <p:spTgt spid="21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3" dur="500" fill="hold"/>
                                        <p:tgtEl>
                                          <p:spTgt spid="21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7" dur="500" fill="hold"/>
                                        <p:tgtEl>
                                          <p:spTgt spid="20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8" dur="500" fill="hold"/>
                                        <p:tgtEl>
                                          <p:spTgt spid="20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2" dur="500" fill="hold"/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63" dur="500" fill="hold"/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8" name="Picture 4"/>
          <p:cNvPicPr/>
          <p:nvPr/>
        </p:nvPicPr>
        <p:blipFill>
          <a:blip r:embed="rId2"/>
          <a:stretch/>
        </p:blipFill>
        <p:spPr>
          <a:xfrm>
            <a:off x="622440" y="428400"/>
            <a:ext cx="2622240" cy="2139840"/>
          </a:xfrm>
          <a:prstGeom prst="rect">
            <a:avLst/>
          </a:prstGeom>
          <a:ln>
            <a:noFill/>
          </a:ln>
        </p:spPr>
      </p:pic>
      <p:pic>
        <p:nvPicPr>
          <p:cNvPr id="219" name="Picture 6"/>
          <p:cNvPicPr/>
          <p:nvPr/>
        </p:nvPicPr>
        <p:blipFill>
          <a:blip r:embed="rId3"/>
          <a:stretch/>
        </p:blipFill>
        <p:spPr>
          <a:xfrm>
            <a:off x="3673440" y="518400"/>
            <a:ext cx="3764160" cy="1959480"/>
          </a:xfrm>
          <a:prstGeom prst="rect">
            <a:avLst/>
          </a:prstGeom>
          <a:ln>
            <a:noFill/>
          </a:ln>
        </p:spPr>
      </p:pic>
      <p:pic>
        <p:nvPicPr>
          <p:cNvPr id="220" name="Picture 10"/>
          <p:cNvPicPr/>
          <p:nvPr/>
        </p:nvPicPr>
        <p:blipFill>
          <a:blip r:embed="rId4"/>
          <a:stretch/>
        </p:blipFill>
        <p:spPr>
          <a:xfrm>
            <a:off x="622440" y="2688120"/>
            <a:ext cx="2622240" cy="1758600"/>
          </a:xfrm>
          <a:prstGeom prst="rect">
            <a:avLst/>
          </a:prstGeom>
          <a:ln>
            <a:noFill/>
          </a:ln>
        </p:spPr>
      </p:pic>
      <p:pic>
        <p:nvPicPr>
          <p:cNvPr id="221" name="Picture 12"/>
          <p:cNvPicPr/>
          <p:nvPr/>
        </p:nvPicPr>
        <p:blipFill>
          <a:blip r:embed="rId5"/>
          <a:stretch/>
        </p:blipFill>
        <p:spPr>
          <a:xfrm>
            <a:off x="4050720" y="2688120"/>
            <a:ext cx="3183840" cy="2118240"/>
          </a:xfrm>
          <a:prstGeom prst="rect">
            <a:avLst/>
          </a:prstGeom>
          <a:ln>
            <a:noFill/>
          </a:ln>
        </p:spPr>
      </p:pic>
      <p:pic>
        <p:nvPicPr>
          <p:cNvPr id="222" name="Picture 14"/>
          <p:cNvPicPr/>
          <p:nvPr/>
        </p:nvPicPr>
        <p:blipFill>
          <a:blip r:embed="rId6"/>
          <a:stretch/>
        </p:blipFill>
        <p:spPr>
          <a:xfrm>
            <a:off x="8024760" y="2582100"/>
            <a:ext cx="2965320" cy="1970640"/>
          </a:xfrm>
          <a:prstGeom prst="rect">
            <a:avLst/>
          </a:prstGeom>
          <a:ln>
            <a:noFill/>
          </a:ln>
        </p:spPr>
      </p:pic>
      <p:pic>
        <p:nvPicPr>
          <p:cNvPr id="223" name="Picture 16"/>
          <p:cNvPicPr/>
          <p:nvPr/>
        </p:nvPicPr>
        <p:blipFill>
          <a:blip r:embed="rId7"/>
          <a:stretch/>
        </p:blipFill>
        <p:spPr>
          <a:xfrm>
            <a:off x="8040600" y="518400"/>
            <a:ext cx="2979720" cy="1789560"/>
          </a:xfrm>
          <a:prstGeom prst="rect">
            <a:avLst/>
          </a:prstGeom>
          <a:ln>
            <a:noFill/>
          </a:ln>
        </p:spPr>
      </p:pic>
      <p:pic>
        <p:nvPicPr>
          <p:cNvPr id="224" name="Picture 22"/>
          <p:cNvPicPr/>
          <p:nvPr/>
        </p:nvPicPr>
        <p:blipFill>
          <a:blip r:embed="rId8"/>
          <a:stretch/>
        </p:blipFill>
        <p:spPr>
          <a:xfrm>
            <a:off x="586080" y="4730040"/>
            <a:ext cx="2817360" cy="1734120"/>
          </a:xfrm>
          <a:prstGeom prst="rect">
            <a:avLst/>
          </a:prstGeom>
          <a:ln>
            <a:noFill/>
          </a:ln>
        </p:spPr>
      </p:pic>
      <p:pic>
        <p:nvPicPr>
          <p:cNvPr id="225" name="Picture 24"/>
          <p:cNvPicPr/>
          <p:nvPr/>
        </p:nvPicPr>
        <p:blipFill>
          <a:blip r:embed="rId9"/>
          <a:stretch/>
        </p:blipFill>
        <p:spPr>
          <a:xfrm>
            <a:off x="3884040" y="4929120"/>
            <a:ext cx="3342600" cy="1335960"/>
          </a:xfrm>
          <a:prstGeom prst="rect">
            <a:avLst/>
          </a:prstGeom>
          <a:ln>
            <a:noFill/>
          </a:ln>
        </p:spPr>
      </p:pic>
      <p:pic>
        <p:nvPicPr>
          <p:cNvPr id="226" name="Picture 2"/>
          <p:cNvPicPr/>
          <p:nvPr/>
        </p:nvPicPr>
        <p:blipFill>
          <a:blip r:embed="rId10"/>
          <a:stretch/>
        </p:blipFill>
        <p:spPr>
          <a:xfrm>
            <a:off x="8024760" y="4846680"/>
            <a:ext cx="2995560" cy="150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1339</TotalTime>
  <Words>1849</Words>
  <Application>Microsoft Office PowerPoint</Application>
  <PresentationFormat>Widescreen</PresentationFormat>
  <Paragraphs>278</Paragraphs>
  <Slides>67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67</vt:i4>
      </vt:variant>
    </vt:vector>
  </HeadingPairs>
  <TitlesOfParts>
    <vt:vector size="82" baseType="lpstr">
      <vt:lpstr>Microsoft YaHei</vt:lpstr>
      <vt:lpstr>53qdjzpojpmxdxk</vt:lpstr>
      <vt:lpstr>Aharoni</vt:lpstr>
      <vt:lpstr>Arial</vt:lpstr>
      <vt:lpstr>Calibri</vt:lpstr>
      <vt:lpstr>Calibri Light</vt:lpstr>
      <vt:lpstr>Corbel</vt:lpstr>
      <vt:lpstr>DejaVu Sans</vt:lpstr>
      <vt:lpstr>StarSymbol</vt:lpstr>
      <vt:lpstr>Times New Roman</vt:lpstr>
      <vt:lpstr>Wingdings 3</vt:lpstr>
      <vt:lpstr>Office Theme</vt:lpstr>
      <vt:lpstr>Office Theme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Corrupção no Brasil</dc:title>
  <dc:creator>Carlos Eduardo Bernardi da Cruz</dc:creator>
  <cp:lastModifiedBy>REGIANE DAS GRACAS PINHEIRO</cp:lastModifiedBy>
  <cp:revision>140</cp:revision>
  <dcterms:created xsi:type="dcterms:W3CDTF">2017-09-08T19:37:38Z</dcterms:created>
  <dcterms:modified xsi:type="dcterms:W3CDTF">2018-10-15T19:41:27Z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86</vt:i4>
  </property>
</Properties>
</file>