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18" r:id="rId2"/>
    <p:sldId id="470" r:id="rId3"/>
    <p:sldId id="471" r:id="rId4"/>
    <p:sldId id="473" r:id="rId5"/>
    <p:sldId id="472" r:id="rId6"/>
    <p:sldId id="474" r:id="rId7"/>
    <p:sldId id="467" r:id="rId8"/>
    <p:sldId id="384" r:id="rId9"/>
    <p:sldId id="466" r:id="rId10"/>
    <p:sldId id="475" r:id="rId11"/>
    <p:sldId id="476" r:id="rId12"/>
    <p:sldId id="477" r:id="rId13"/>
    <p:sldId id="468" r:id="rId14"/>
    <p:sldId id="469" r:id="rId15"/>
    <p:sldId id="480" r:id="rId16"/>
    <p:sldId id="478" r:id="rId17"/>
    <p:sldId id="481" r:id="rId18"/>
    <p:sldId id="479" r:id="rId19"/>
    <p:sldId id="452" r:id="rId20"/>
    <p:sldId id="454" r:id="rId21"/>
    <p:sldId id="439" r:id="rId22"/>
    <p:sldId id="440" r:id="rId23"/>
    <p:sldId id="444" r:id="rId24"/>
    <p:sldId id="417" r:id="rId25"/>
  </p:sldIdLst>
  <p:sldSz cx="9144000" cy="6858000" type="screen4x3"/>
  <p:notesSz cx="7010400" cy="92964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671"/>
    <a:srgbClr val="FF9900"/>
    <a:srgbClr val="FF0000"/>
    <a:srgbClr val="A50021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192" autoAdjust="0"/>
    <p:restoredTop sz="94728" autoAdjust="0"/>
  </p:normalViewPr>
  <p:slideViewPr>
    <p:cSldViewPr>
      <p:cViewPr varScale="1">
        <p:scale>
          <a:sx n="108" d="100"/>
          <a:sy n="108" d="100"/>
        </p:scale>
        <p:origin x="-162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A79D70-04EF-4274-9160-3FB6A3CF390E}" type="doc">
      <dgm:prSet loTypeId="urn:microsoft.com/office/officeart/2005/8/layout/radial1" loCatId="relationship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pt-BR"/>
        </a:p>
      </dgm:t>
    </dgm:pt>
    <dgm:pt modelId="{7403D6EE-D36B-4F93-991B-F05FF9444D30}" type="pres">
      <dgm:prSet presAssocID="{82A79D70-04EF-4274-9160-3FB6A3CF390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D76DD1B5-ED0F-47C1-A029-E65EF31423A1}" type="presOf" srcId="{82A79D70-04EF-4274-9160-3FB6A3CF390E}" destId="{7403D6EE-D36B-4F93-991B-F05FF9444D30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745ECEE-8C5A-40DA-824D-ADE1075110B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74299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70D7605-B657-403E-84D5-A6115CE89AE7}" type="datetimeFigureOut">
              <a:rPr lang="pt-BR"/>
              <a:pPr>
                <a:defRPr/>
              </a:pPr>
              <a:t>15/10/2018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CEA6E48-5C65-4070-9C00-5ED3AC9E16A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39173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A2AE7-B425-4FD5-9547-C64BFB799B60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313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BC6D6-1095-485D-96D5-68D5AEFEEC7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med" advClick="0" advTm="5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73290-5B4C-40BF-ABA7-ED06B964DB7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med" advClick="0" advTm="5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312346-0FF5-4EE6-9E78-D3071384A4C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med" advClick="0" advTm="5000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E10E0E-3D10-429A-AF19-6DFC1308343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med" advClick="0" advTm="5000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185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185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185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185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185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185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645C7-9167-4BFF-A6EA-8E134D89311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med" advClick="0" advTm="5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D7EE79-C240-4FDD-8AA3-7361D42876E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med" advClick="0" advTm="5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A6E500-BE5C-4F80-8B54-B5B6311A564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med" advClick="0" advTm="5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0C782B-2E45-4D3C-BECC-06EFF6ADB4F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med" advClick="0" advTm="5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03008-7E0F-4D43-A24F-BDC2A03B14F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med" advClick="0" advTm="5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36B01F-C955-450A-94F9-B2618289078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med" advClick="0" advTm="5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26C80F-0370-4FF7-AD8A-DF07735DBFE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med" advClick="0" advTm="5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69C66F-25AB-422E-94A9-08508051F5D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ransition spd="med" advClick="0" advTm="5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F2D8468-FBAE-4124-9226-903C5491C80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 advClick="0" advTm="5000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K:\Educa&#231;&#227;o%20Fiscal%20Apresenta&#231;&#245;es\CLIP%20TIJOLO%20COMPAC_01.wmv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file:///Z:\Users\luiz.zanon\Desktop\UEMG_Frutal_set2017\video_ASTROLOGO.wmv" TargetMode="External"/><Relationship Id="rId3" Type="http://schemas.openxmlformats.org/officeDocument/2006/relationships/oleObject" Target="../embeddings/oleObject1.bin"/><Relationship Id="rId7" Type="http://schemas.openxmlformats.org/officeDocument/2006/relationships/hyperlink" Target="file:///Z:\Users\luiz.zanon\Desktop\UEMG_Frutal_set2017\video_PESCADOR.wmv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8.wmf"/><Relationship Id="rId9" Type="http://schemas.openxmlformats.org/officeDocument/2006/relationships/hyperlink" Target="file:///Z:\Users\luiz.zanon\Desktop\UEMG_Frutal_set2017\video_TAXISTA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3598863" y="3092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t-BR" altLang="pt-BR" b="1"/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1187624" y="4077072"/>
            <a:ext cx="66246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36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EDUCAÇÃO FISCAL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Boas Práticas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Outubro/2018</a:t>
            </a:r>
          </a:p>
        </p:txBody>
      </p:sp>
      <p:pic>
        <p:nvPicPr>
          <p:cNvPr id="4100" name="Picture 8" descr="ed_fi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5715000"/>
            <a:ext cx="8651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0" y="5715000"/>
            <a:ext cx="1198563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4" descr="relatorio_de_gestao_sociedade-668x4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813" y="214313"/>
            <a:ext cx="53625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Imagem 6"/>
          <p:cNvPicPr>
            <a:picLocks noChangeAspect="1" noChangeArrowheads="1"/>
          </p:cNvPicPr>
          <p:nvPr/>
        </p:nvPicPr>
        <p:blipFill>
          <a:blip r:embed="rId5" cstate="print"/>
          <a:srcRect l="18636" t="28290" r="18066" b="29469"/>
          <a:stretch>
            <a:fillRect/>
          </a:stretch>
        </p:blipFill>
        <p:spPr bwMode="auto">
          <a:xfrm>
            <a:off x="7923213" y="188913"/>
            <a:ext cx="10001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468313" y="26035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altLang="pt-BR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Modelagem</a:t>
            </a:r>
            <a:endParaRPr lang="pt-BR" altLang="pt-BR" b="1">
              <a:latin typeface="Arial" panose="020B0604020202020204" pitchFamily="34" charset="0"/>
            </a:endParaRPr>
          </a:p>
        </p:txBody>
      </p:sp>
      <p:sp>
        <p:nvSpPr>
          <p:cNvPr id="150531" name="Oval 3"/>
          <p:cNvSpPr>
            <a:spLocks noChangeArrowheads="1"/>
          </p:cNvSpPr>
          <p:nvPr/>
        </p:nvSpPr>
        <p:spPr bwMode="auto">
          <a:xfrm>
            <a:off x="2484439" y="1125538"/>
            <a:ext cx="3959225" cy="1511300"/>
          </a:xfrm>
          <a:prstGeom prst="ellipse">
            <a:avLst/>
          </a:prstGeom>
          <a:noFill/>
          <a:ln w="38100">
            <a:solidFill>
              <a:srgbClr val="008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pt-BR" altLang="pt-BR" sz="2000"/>
              <a:t>MF/MEC/MPOG/CGU</a:t>
            </a:r>
          </a:p>
          <a:p>
            <a:pPr algn="ctr" eaLnBrk="1" hangingPunct="1"/>
            <a:r>
              <a:rPr lang="pt-BR" altLang="pt-BR" sz="2000"/>
              <a:t>SEFAZ / SEDUC / RFB / STN</a:t>
            </a:r>
          </a:p>
          <a:p>
            <a:pPr algn="ctr" eaLnBrk="1" hangingPunct="1"/>
            <a:endParaRPr lang="pt-BR" altLang="pt-BR" sz="1600" b="1">
              <a:solidFill>
                <a:srgbClr val="A50021"/>
              </a:solidFill>
            </a:endParaRPr>
          </a:p>
          <a:p>
            <a:pPr algn="ctr" eaLnBrk="1" hangingPunct="1"/>
            <a:r>
              <a:rPr lang="pt-BR" altLang="pt-BR" sz="1600" b="1">
                <a:solidFill>
                  <a:srgbClr val="A50021"/>
                </a:solidFill>
              </a:rPr>
              <a:t>GEF NACIONAL</a:t>
            </a:r>
          </a:p>
        </p:txBody>
      </p:sp>
      <p:sp>
        <p:nvSpPr>
          <p:cNvPr id="150532" name="Oval 4"/>
          <p:cNvSpPr>
            <a:spLocks noChangeArrowheads="1"/>
          </p:cNvSpPr>
          <p:nvPr/>
        </p:nvSpPr>
        <p:spPr bwMode="auto">
          <a:xfrm>
            <a:off x="900114" y="3500440"/>
            <a:ext cx="1223962" cy="649287"/>
          </a:xfrm>
          <a:prstGeom prst="ellips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pt-BR" altLang="pt-BR" sz="2000"/>
              <a:t>SEFAZ</a:t>
            </a:r>
          </a:p>
        </p:txBody>
      </p:sp>
      <p:sp>
        <p:nvSpPr>
          <p:cNvPr id="150533" name="Oval 5"/>
          <p:cNvSpPr>
            <a:spLocks noChangeArrowheads="1"/>
          </p:cNvSpPr>
          <p:nvPr/>
        </p:nvSpPr>
        <p:spPr bwMode="auto">
          <a:xfrm>
            <a:off x="2268539" y="3500440"/>
            <a:ext cx="1150937" cy="649287"/>
          </a:xfrm>
          <a:prstGeom prst="ellips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pt-BR" altLang="pt-BR" sz="2000"/>
              <a:t>SEE</a:t>
            </a:r>
          </a:p>
        </p:txBody>
      </p:sp>
      <p:sp>
        <p:nvSpPr>
          <p:cNvPr id="150534" name="Oval 6"/>
          <p:cNvSpPr>
            <a:spLocks noChangeArrowheads="1"/>
          </p:cNvSpPr>
          <p:nvPr/>
        </p:nvSpPr>
        <p:spPr bwMode="auto">
          <a:xfrm>
            <a:off x="5076826" y="3573464"/>
            <a:ext cx="862013" cy="649287"/>
          </a:xfrm>
          <a:prstGeom prst="ellips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pt-BR" altLang="pt-BR" sz="2000"/>
              <a:t>RFB</a:t>
            </a:r>
          </a:p>
        </p:txBody>
      </p:sp>
      <p:sp>
        <p:nvSpPr>
          <p:cNvPr id="150535" name="Oval 7"/>
          <p:cNvSpPr>
            <a:spLocks noChangeArrowheads="1"/>
          </p:cNvSpPr>
          <p:nvPr/>
        </p:nvSpPr>
        <p:spPr bwMode="auto">
          <a:xfrm>
            <a:off x="7164388" y="3284538"/>
            <a:ext cx="1439862" cy="792162"/>
          </a:xfrm>
          <a:prstGeom prst="ellips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pt-BR" altLang="pt-BR" sz="2000"/>
              <a:t>Outras </a:t>
            </a:r>
          </a:p>
          <a:p>
            <a:pPr algn="ctr" eaLnBrk="1" hangingPunct="1"/>
            <a:r>
              <a:rPr lang="pt-BR" altLang="pt-BR" sz="2000"/>
              <a:t>Instituições</a:t>
            </a:r>
          </a:p>
        </p:txBody>
      </p:sp>
      <p:sp>
        <p:nvSpPr>
          <p:cNvPr id="150536" name="Oval 8"/>
          <p:cNvSpPr>
            <a:spLocks noChangeArrowheads="1"/>
          </p:cNvSpPr>
          <p:nvPr/>
        </p:nvSpPr>
        <p:spPr bwMode="auto">
          <a:xfrm>
            <a:off x="1260476" y="5661025"/>
            <a:ext cx="1296988" cy="649288"/>
          </a:xfrm>
          <a:prstGeom prst="ellips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pt-BR" altLang="pt-BR" sz="2000"/>
              <a:t>GEFE</a:t>
            </a:r>
          </a:p>
        </p:txBody>
      </p:sp>
      <p:sp>
        <p:nvSpPr>
          <p:cNvPr id="150537" name="Oval 9"/>
          <p:cNvSpPr>
            <a:spLocks noChangeArrowheads="1"/>
          </p:cNvSpPr>
          <p:nvPr/>
        </p:nvSpPr>
        <p:spPr bwMode="auto">
          <a:xfrm>
            <a:off x="3203576" y="5661025"/>
            <a:ext cx="1296988" cy="649288"/>
          </a:xfrm>
          <a:prstGeom prst="ellips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pt-BR" altLang="pt-BR" sz="2000"/>
              <a:t>SMF</a:t>
            </a:r>
          </a:p>
        </p:txBody>
      </p:sp>
      <p:sp>
        <p:nvSpPr>
          <p:cNvPr id="150538" name="Oval 10"/>
          <p:cNvSpPr>
            <a:spLocks noChangeArrowheads="1"/>
          </p:cNvSpPr>
          <p:nvPr/>
        </p:nvSpPr>
        <p:spPr bwMode="auto">
          <a:xfrm>
            <a:off x="5076825" y="5661025"/>
            <a:ext cx="1296988" cy="649288"/>
          </a:xfrm>
          <a:prstGeom prst="ellips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pt-BR" altLang="pt-BR" sz="2000"/>
              <a:t>SME</a:t>
            </a:r>
          </a:p>
        </p:txBody>
      </p:sp>
      <p:sp>
        <p:nvSpPr>
          <p:cNvPr id="150539" name="Oval 11"/>
          <p:cNvSpPr>
            <a:spLocks noChangeArrowheads="1"/>
          </p:cNvSpPr>
          <p:nvPr/>
        </p:nvSpPr>
        <p:spPr bwMode="auto">
          <a:xfrm>
            <a:off x="6877051" y="5229225"/>
            <a:ext cx="1655763" cy="865188"/>
          </a:xfrm>
          <a:prstGeom prst="ellips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pt-BR" altLang="pt-BR" sz="2000"/>
              <a:t>Outras </a:t>
            </a:r>
          </a:p>
          <a:p>
            <a:pPr algn="ctr" eaLnBrk="1" hangingPunct="1"/>
            <a:r>
              <a:rPr lang="pt-BR" altLang="pt-BR" sz="2000"/>
              <a:t>Instituições</a:t>
            </a:r>
          </a:p>
        </p:txBody>
      </p:sp>
      <p:sp>
        <p:nvSpPr>
          <p:cNvPr id="150540" name="Oval 12"/>
          <p:cNvSpPr>
            <a:spLocks noChangeArrowheads="1"/>
          </p:cNvSpPr>
          <p:nvPr/>
        </p:nvSpPr>
        <p:spPr bwMode="auto">
          <a:xfrm>
            <a:off x="395288" y="2636838"/>
            <a:ext cx="8497887" cy="2016125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pt-BR" altLang="pt-BR">
              <a:solidFill>
                <a:schemeClr val="accent2"/>
              </a:solidFill>
            </a:endParaRPr>
          </a:p>
        </p:txBody>
      </p:sp>
      <p:sp>
        <p:nvSpPr>
          <p:cNvPr id="150541" name="Oval 13"/>
          <p:cNvSpPr>
            <a:spLocks noChangeArrowheads="1"/>
          </p:cNvSpPr>
          <p:nvPr/>
        </p:nvSpPr>
        <p:spPr bwMode="auto">
          <a:xfrm>
            <a:off x="250826" y="4652965"/>
            <a:ext cx="8642350" cy="2016125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pt-BR" altLang="pt-BR">
              <a:solidFill>
                <a:srgbClr val="FFFF00"/>
              </a:solidFill>
            </a:endParaRPr>
          </a:p>
        </p:txBody>
      </p:sp>
      <p:sp>
        <p:nvSpPr>
          <p:cNvPr id="150542" name="Text Box 14"/>
          <p:cNvSpPr txBox="1">
            <a:spLocks noChangeArrowheads="1"/>
          </p:cNvSpPr>
          <p:nvPr/>
        </p:nvSpPr>
        <p:spPr bwMode="auto">
          <a:xfrm>
            <a:off x="2268539" y="3141663"/>
            <a:ext cx="4751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 sz="1400" b="1">
                <a:solidFill>
                  <a:srgbClr val="A50021"/>
                </a:solidFill>
              </a:rPr>
              <a:t>GRUPO DE EDUCAÇÃO FISCAL ESTADUAL - GEFE</a:t>
            </a:r>
          </a:p>
        </p:txBody>
      </p:sp>
      <p:sp>
        <p:nvSpPr>
          <p:cNvPr id="150543" name="Text Box 15"/>
          <p:cNvSpPr txBox="1">
            <a:spLocks noChangeArrowheads="1"/>
          </p:cNvSpPr>
          <p:nvPr/>
        </p:nvSpPr>
        <p:spPr bwMode="auto">
          <a:xfrm>
            <a:off x="2339976" y="5013325"/>
            <a:ext cx="4176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 sz="1400" b="1">
                <a:solidFill>
                  <a:srgbClr val="A50021"/>
                </a:solidFill>
              </a:rPr>
              <a:t>GRUPO DE EDUCAÇÃO FISCAL MUNICIPAL</a:t>
            </a:r>
          </a:p>
        </p:txBody>
      </p:sp>
      <p:pic>
        <p:nvPicPr>
          <p:cNvPr id="9232" name="Picture 16" descr="ed_fi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3" y="169863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1476" y="0"/>
            <a:ext cx="11525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34" name="Retângulo 1"/>
          <p:cNvSpPr>
            <a:spLocks noChangeArrowheads="1"/>
          </p:cNvSpPr>
          <p:nvPr/>
        </p:nvSpPr>
        <p:spPr bwMode="auto">
          <a:xfrm>
            <a:off x="4368801" y="319881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pt-BR" altLang="pt-BR"/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3563938" y="3627440"/>
            <a:ext cx="989012" cy="649287"/>
          </a:xfrm>
          <a:prstGeom prst="ellips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pt-BR" altLang="pt-BR" sz="2000"/>
              <a:t>CGE</a:t>
            </a:r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6227763" y="3725865"/>
            <a:ext cx="792162" cy="649287"/>
          </a:xfrm>
          <a:prstGeom prst="ellips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pt-BR" altLang="pt-BR" sz="2000"/>
              <a:t>CGU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0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animBg="1"/>
      <p:bldP spid="150532" grpId="0" animBg="1"/>
      <p:bldP spid="150533" grpId="0" animBg="1"/>
      <p:bldP spid="150534" grpId="0" animBg="1"/>
      <p:bldP spid="150535" grpId="0" animBg="1"/>
      <p:bldP spid="150536" grpId="0" animBg="1"/>
      <p:bldP spid="150537" grpId="0" animBg="1"/>
      <p:bldP spid="150538" grpId="0" animBg="1"/>
      <p:bldP spid="150539" grpId="0" animBg="1"/>
      <p:bldP spid="150540" grpId="0" animBg="1"/>
      <p:bldP spid="150541" grpId="0" animBg="1"/>
      <p:bldP spid="150542" grpId="0"/>
      <p:bldP spid="150543" grpId="0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468313" y="26035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Modelagem</a:t>
            </a:r>
            <a:endParaRPr lang="pt-BR" b="1">
              <a:latin typeface="Arial" charset="0"/>
            </a:endParaRPr>
          </a:p>
        </p:txBody>
      </p:sp>
      <p:sp>
        <p:nvSpPr>
          <p:cNvPr id="175107" name="Oval 3"/>
          <p:cNvSpPr>
            <a:spLocks noChangeArrowheads="1"/>
          </p:cNvSpPr>
          <p:nvPr/>
        </p:nvSpPr>
        <p:spPr bwMode="auto">
          <a:xfrm>
            <a:off x="2484439" y="981077"/>
            <a:ext cx="3959225" cy="1655763"/>
          </a:xfrm>
          <a:prstGeom prst="ellipse">
            <a:avLst/>
          </a:prstGeom>
          <a:noFill/>
          <a:ln w="38100">
            <a:solidFill>
              <a:srgbClr val="0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pt-BR" altLang="pt-BR" sz="2000"/>
              <a:t>Gabinete</a:t>
            </a:r>
          </a:p>
          <a:p>
            <a:pPr algn="ctr" eaLnBrk="1" hangingPunct="1"/>
            <a:r>
              <a:rPr lang="pt-BR" altLang="pt-BR" sz="2000"/>
              <a:t>Liderança Estratégica</a:t>
            </a:r>
          </a:p>
          <a:p>
            <a:pPr algn="ctr" eaLnBrk="1" hangingPunct="1"/>
            <a:endParaRPr lang="pt-BR" altLang="pt-BR" sz="1600" b="1">
              <a:solidFill>
                <a:srgbClr val="A50021"/>
              </a:solidFill>
            </a:endParaRPr>
          </a:p>
          <a:p>
            <a:pPr algn="ctr" eaLnBrk="1" hangingPunct="1"/>
            <a:r>
              <a:rPr lang="pt-BR" altLang="pt-BR" sz="1600" b="1">
                <a:solidFill>
                  <a:srgbClr val="A50021"/>
                </a:solidFill>
              </a:rPr>
              <a:t>DEF/SAIF</a:t>
            </a:r>
          </a:p>
          <a:p>
            <a:pPr algn="ctr" eaLnBrk="1" hangingPunct="1"/>
            <a:r>
              <a:rPr lang="pt-BR" altLang="pt-BR" sz="1600" b="1">
                <a:solidFill>
                  <a:srgbClr val="A50021"/>
                </a:solidFill>
              </a:rPr>
              <a:t>Coordenação</a:t>
            </a:r>
          </a:p>
        </p:txBody>
      </p:sp>
      <p:sp>
        <p:nvSpPr>
          <p:cNvPr id="175108" name="Oval 4"/>
          <p:cNvSpPr>
            <a:spLocks noChangeArrowheads="1"/>
          </p:cNvSpPr>
          <p:nvPr/>
        </p:nvSpPr>
        <p:spPr bwMode="auto">
          <a:xfrm>
            <a:off x="3851276" y="3429000"/>
            <a:ext cx="1296988" cy="649288"/>
          </a:xfrm>
          <a:prstGeom prst="ellips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pt-BR" altLang="pt-BR" sz="2000"/>
              <a:t>SRF </a:t>
            </a:r>
          </a:p>
        </p:txBody>
      </p:sp>
      <p:sp>
        <p:nvSpPr>
          <p:cNvPr id="175109" name="Oval 5"/>
          <p:cNvSpPr>
            <a:spLocks noChangeArrowheads="1"/>
          </p:cNvSpPr>
          <p:nvPr/>
        </p:nvSpPr>
        <p:spPr bwMode="auto">
          <a:xfrm>
            <a:off x="2843213" y="3716340"/>
            <a:ext cx="1296987" cy="649287"/>
          </a:xfrm>
          <a:prstGeom prst="ellips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pt-BR" altLang="pt-BR" sz="2000"/>
              <a:t>Delegacias</a:t>
            </a:r>
          </a:p>
        </p:txBody>
      </p:sp>
      <p:sp>
        <p:nvSpPr>
          <p:cNvPr id="175110" name="Oval 6"/>
          <p:cNvSpPr>
            <a:spLocks noChangeArrowheads="1"/>
          </p:cNvSpPr>
          <p:nvPr/>
        </p:nvSpPr>
        <p:spPr bwMode="auto">
          <a:xfrm>
            <a:off x="1258889" y="5300665"/>
            <a:ext cx="1296987" cy="649287"/>
          </a:xfrm>
          <a:prstGeom prst="ellips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pt-BR" altLang="pt-BR" sz="2000"/>
              <a:t>SEF</a:t>
            </a:r>
          </a:p>
        </p:txBody>
      </p:sp>
      <p:sp>
        <p:nvSpPr>
          <p:cNvPr id="175111" name="Oval 7"/>
          <p:cNvSpPr>
            <a:spLocks noChangeArrowheads="1"/>
          </p:cNvSpPr>
          <p:nvPr/>
        </p:nvSpPr>
        <p:spPr bwMode="auto">
          <a:xfrm>
            <a:off x="3203576" y="5661025"/>
            <a:ext cx="1296988" cy="649288"/>
          </a:xfrm>
          <a:prstGeom prst="ellips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pt-BR" altLang="pt-BR" sz="2000"/>
              <a:t>SMF</a:t>
            </a:r>
          </a:p>
        </p:txBody>
      </p:sp>
      <p:sp>
        <p:nvSpPr>
          <p:cNvPr id="175112" name="Oval 8"/>
          <p:cNvSpPr>
            <a:spLocks noChangeArrowheads="1"/>
          </p:cNvSpPr>
          <p:nvPr/>
        </p:nvSpPr>
        <p:spPr bwMode="auto">
          <a:xfrm>
            <a:off x="5076825" y="5661025"/>
            <a:ext cx="1296988" cy="649288"/>
          </a:xfrm>
          <a:prstGeom prst="ellips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pt-BR" altLang="pt-BR" sz="2000"/>
              <a:t>SME</a:t>
            </a:r>
          </a:p>
        </p:txBody>
      </p:sp>
      <p:sp>
        <p:nvSpPr>
          <p:cNvPr id="175113" name="Oval 9"/>
          <p:cNvSpPr>
            <a:spLocks noChangeArrowheads="1"/>
          </p:cNvSpPr>
          <p:nvPr/>
        </p:nvSpPr>
        <p:spPr bwMode="auto">
          <a:xfrm>
            <a:off x="6804026" y="5229225"/>
            <a:ext cx="1655763" cy="865188"/>
          </a:xfrm>
          <a:prstGeom prst="ellips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pt-BR" altLang="pt-BR" sz="2000"/>
              <a:t>Instituições</a:t>
            </a:r>
          </a:p>
          <a:p>
            <a:pPr algn="ctr" eaLnBrk="1" hangingPunct="1"/>
            <a:r>
              <a:rPr lang="pt-BR" altLang="pt-BR" sz="2000"/>
              <a:t>parceiras</a:t>
            </a:r>
          </a:p>
        </p:txBody>
      </p:sp>
      <p:sp>
        <p:nvSpPr>
          <p:cNvPr id="175114" name="Oval 10"/>
          <p:cNvSpPr>
            <a:spLocks noChangeArrowheads="1"/>
          </p:cNvSpPr>
          <p:nvPr/>
        </p:nvSpPr>
        <p:spPr bwMode="auto">
          <a:xfrm>
            <a:off x="395288" y="2636838"/>
            <a:ext cx="8497887" cy="2016125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pt-BR" altLang="pt-BR">
              <a:solidFill>
                <a:schemeClr val="accent2"/>
              </a:solidFill>
            </a:endParaRPr>
          </a:p>
        </p:txBody>
      </p:sp>
      <p:sp>
        <p:nvSpPr>
          <p:cNvPr id="175115" name="Oval 11"/>
          <p:cNvSpPr>
            <a:spLocks noChangeArrowheads="1"/>
          </p:cNvSpPr>
          <p:nvPr/>
        </p:nvSpPr>
        <p:spPr bwMode="auto">
          <a:xfrm>
            <a:off x="250826" y="4652965"/>
            <a:ext cx="8642350" cy="2016125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pt-BR" altLang="pt-BR">
              <a:solidFill>
                <a:srgbClr val="FFFF00"/>
              </a:solidFill>
            </a:endParaRPr>
          </a:p>
        </p:txBody>
      </p:sp>
      <p:sp>
        <p:nvSpPr>
          <p:cNvPr id="175116" name="Text Box 12"/>
          <p:cNvSpPr txBox="1">
            <a:spLocks noChangeArrowheads="1"/>
          </p:cNvSpPr>
          <p:nvPr/>
        </p:nvSpPr>
        <p:spPr bwMode="auto">
          <a:xfrm>
            <a:off x="2051050" y="2636838"/>
            <a:ext cx="475138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altLang="pt-BR" sz="1800" b="1"/>
              <a:t>Lideranças Regionais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800" b="1">
                <a:solidFill>
                  <a:srgbClr val="A50021"/>
                </a:solidFill>
              </a:rPr>
              <a:t>Operacional</a:t>
            </a:r>
          </a:p>
        </p:txBody>
      </p:sp>
      <p:sp>
        <p:nvSpPr>
          <p:cNvPr id="175117" name="Text Box 13"/>
          <p:cNvSpPr txBox="1">
            <a:spLocks noChangeArrowheads="1"/>
          </p:cNvSpPr>
          <p:nvPr/>
        </p:nvSpPr>
        <p:spPr bwMode="auto">
          <a:xfrm>
            <a:off x="2339976" y="5013327"/>
            <a:ext cx="4176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altLang="pt-BR" sz="1800" b="1">
                <a:solidFill>
                  <a:srgbClr val="A50021"/>
                </a:solidFill>
              </a:rPr>
              <a:t>Lideranças Municipais</a:t>
            </a:r>
          </a:p>
        </p:txBody>
      </p:sp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1" y="404813"/>
            <a:ext cx="10826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19" name="Oval 15"/>
          <p:cNvSpPr>
            <a:spLocks noChangeArrowheads="1"/>
          </p:cNvSpPr>
          <p:nvPr/>
        </p:nvSpPr>
        <p:spPr bwMode="auto">
          <a:xfrm>
            <a:off x="4787901" y="3716340"/>
            <a:ext cx="1296988" cy="649287"/>
          </a:xfrm>
          <a:prstGeom prst="ellips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pt-BR" altLang="pt-BR" sz="2000"/>
              <a:t>AFs ...</a:t>
            </a:r>
          </a:p>
        </p:txBody>
      </p:sp>
      <p:sp>
        <p:nvSpPr>
          <p:cNvPr id="175120" name="AutoShape 16"/>
          <p:cNvSpPr>
            <a:spLocks noChangeArrowheads="1"/>
          </p:cNvSpPr>
          <p:nvPr/>
        </p:nvSpPr>
        <p:spPr bwMode="auto">
          <a:xfrm>
            <a:off x="1835151" y="1700215"/>
            <a:ext cx="433388" cy="288925"/>
          </a:xfrm>
          <a:prstGeom prst="lef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/>
          </a:p>
        </p:txBody>
      </p:sp>
      <p:sp>
        <p:nvSpPr>
          <p:cNvPr id="175121" name="AutoShape 17"/>
          <p:cNvSpPr>
            <a:spLocks noChangeArrowheads="1"/>
          </p:cNvSpPr>
          <p:nvPr/>
        </p:nvSpPr>
        <p:spPr bwMode="auto">
          <a:xfrm rot="10800000">
            <a:off x="6588126" y="1628775"/>
            <a:ext cx="433388" cy="288925"/>
          </a:xfrm>
          <a:prstGeom prst="lef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/>
          </a:p>
        </p:txBody>
      </p:sp>
      <p:sp>
        <p:nvSpPr>
          <p:cNvPr id="175122" name="Text Box 18"/>
          <p:cNvSpPr txBox="1">
            <a:spLocks noChangeArrowheads="1"/>
          </p:cNvSpPr>
          <p:nvPr/>
        </p:nvSpPr>
        <p:spPr bwMode="auto">
          <a:xfrm>
            <a:off x="755650" y="1628775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 sz="2000"/>
              <a:t>PNEF</a:t>
            </a:r>
          </a:p>
        </p:txBody>
      </p:sp>
      <p:sp>
        <p:nvSpPr>
          <p:cNvPr id="175123" name="Text Box 19"/>
          <p:cNvSpPr txBox="1">
            <a:spLocks noChangeArrowheads="1"/>
          </p:cNvSpPr>
          <p:nvPr/>
        </p:nvSpPr>
        <p:spPr bwMode="auto">
          <a:xfrm>
            <a:off x="7235826" y="1557340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 sz="2000"/>
              <a:t>GEFE</a:t>
            </a:r>
          </a:p>
        </p:txBody>
      </p:sp>
      <p:pic>
        <p:nvPicPr>
          <p:cNvPr id="10260" name="Picture 20" descr="ed_fis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25" name="Oval 21"/>
          <p:cNvSpPr>
            <a:spLocks noChangeArrowheads="1"/>
          </p:cNvSpPr>
          <p:nvPr/>
        </p:nvSpPr>
        <p:spPr bwMode="auto">
          <a:xfrm>
            <a:off x="3851276" y="4003675"/>
            <a:ext cx="1296988" cy="649288"/>
          </a:xfrm>
          <a:prstGeom prst="ellips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pt-BR" altLang="pt-BR" sz="2000"/>
              <a:t>PFs ...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animBg="1"/>
      <p:bldP spid="175108" grpId="0" animBg="1"/>
      <p:bldP spid="175109" grpId="0" animBg="1"/>
      <p:bldP spid="175110" grpId="0" animBg="1"/>
      <p:bldP spid="175111" grpId="0" animBg="1"/>
      <p:bldP spid="175112" grpId="0" animBg="1"/>
      <p:bldP spid="175113" grpId="0" animBg="1"/>
      <p:bldP spid="175114" grpId="0" animBg="1"/>
      <p:bldP spid="175115" grpId="0" animBg="1"/>
      <p:bldP spid="175116" grpId="0"/>
      <p:bldP spid="175117" grpId="0"/>
      <p:bldP spid="175119" grpId="0" animBg="1"/>
      <p:bldP spid="175120" grpId="0" animBg="1"/>
      <p:bldP spid="175121" grpId="0" animBg="1"/>
      <p:bldP spid="1751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/>
          <p:cNvSpPr>
            <a:spLocks noChangeArrowheads="1"/>
          </p:cNvSpPr>
          <p:nvPr/>
        </p:nvSpPr>
        <p:spPr bwMode="auto">
          <a:xfrm>
            <a:off x="2819400" y="1066800"/>
            <a:ext cx="3657600" cy="1143000"/>
          </a:xfrm>
          <a:prstGeom prst="ellipse">
            <a:avLst/>
          </a:prstGeom>
          <a:gradFill rotWithShape="0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pt-BR" altLang="pt-BR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200400" y="1371600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b="1">
                <a:solidFill>
                  <a:srgbClr val="A50021"/>
                </a:solidFill>
              </a:rPr>
              <a:t>PROEFE</a:t>
            </a:r>
            <a:endParaRPr lang="pt-BR" altLang="pt-BR" sz="2000" b="1"/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388793" y="3068782"/>
            <a:ext cx="2286000" cy="1143000"/>
          </a:xfrm>
          <a:prstGeom prst="ellipse">
            <a:avLst/>
          </a:prstGeom>
          <a:gradFill rotWithShape="0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9525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altLang="pt-BR">
              <a:solidFill>
                <a:srgbClr val="DDDDDD"/>
              </a:solidFill>
            </a:endParaRPr>
          </a:p>
        </p:txBody>
      </p:sp>
      <p:sp>
        <p:nvSpPr>
          <p:cNvPr id="11269" name="Oval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72200" y="3048000"/>
            <a:ext cx="2590800" cy="1143000"/>
          </a:xfrm>
          <a:prstGeom prst="ellipse">
            <a:avLst/>
          </a:prstGeom>
          <a:gradFill rotWithShape="0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38100">
            <a:solidFill>
              <a:srgbClr val="A5002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pt-BR" altLang="pt-BR"/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5029200" y="4648200"/>
            <a:ext cx="2667000" cy="1219200"/>
          </a:xfrm>
          <a:prstGeom prst="ellipse">
            <a:avLst/>
          </a:prstGeom>
          <a:gradFill rotWithShape="0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pt-BR" altLang="pt-BR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1828800" y="4648200"/>
            <a:ext cx="2286000" cy="1143000"/>
          </a:xfrm>
          <a:prstGeom prst="ellipse">
            <a:avLst/>
          </a:prstGeom>
          <a:gradFill rotWithShape="0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altLang="pt-BR">
              <a:solidFill>
                <a:srgbClr val="FF0000"/>
              </a:solidFill>
            </a:endParaRP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>
            <a:off x="2362200" y="2133600"/>
            <a:ext cx="914400" cy="9144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>
            <a:off x="3352800" y="2286000"/>
            <a:ext cx="762000" cy="21336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5105400" y="2362200"/>
            <a:ext cx="838200" cy="20574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6400800" y="1981200"/>
            <a:ext cx="1219200" cy="990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625187" y="3345874"/>
            <a:ext cx="1752600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 dirty="0">
                <a:solidFill>
                  <a:srgbClr val="A50021"/>
                </a:solidFill>
              </a:rPr>
              <a:t>SERVIÇO</a:t>
            </a:r>
            <a:r>
              <a:rPr lang="pt-BR" altLang="pt-BR" sz="2000" b="1" dirty="0">
                <a:solidFill>
                  <a:srgbClr val="FF0000"/>
                </a:solidFill>
              </a:rPr>
              <a:t> </a:t>
            </a:r>
            <a:r>
              <a:rPr lang="pt-BR" altLang="pt-BR" sz="2000" b="1" dirty="0">
                <a:solidFill>
                  <a:srgbClr val="A50021"/>
                </a:solidFill>
              </a:rPr>
              <a:t>PÚBLICO</a:t>
            </a:r>
            <a:endParaRPr lang="pt-BR" altLang="pt-BR" sz="1800" dirty="0">
              <a:solidFill>
                <a:srgbClr val="A50021"/>
              </a:solidFill>
            </a:endParaRPr>
          </a:p>
          <a:p>
            <a:pPr algn="ctr">
              <a:spcBef>
                <a:spcPct val="50000"/>
              </a:spcBef>
            </a:pPr>
            <a:endParaRPr lang="pt-BR" altLang="pt-BR" sz="1400" dirty="0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936172" y="4987637"/>
            <a:ext cx="213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b="1" dirty="0">
                <a:solidFill>
                  <a:srgbClr val="FF0000"/>
                </a:solidFill>
              </a:rPr>
              <a:t>Sensibilização Visibilidade</a:t>
            </a:r>
            <a:endParaRPr lang="pt-BR" altLang="pt-BR" dirty="0">
              <a:solidFill>
                <a:srgbClr val="FF0000"/>
              </a:solidFill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5029200" y="5029200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b="1" dirty="0">
                <a:solidFill>
                  <a:srgbClr val="FF0000"/>
                </a:solidFill>
              </a:rPr>
              <a:t>Capacitação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6096000" y="3429000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b="1">
                <a:solidFill>
                  <a:srgbClr val="A50021"/>
                </a:solidFill>
              </a:rPr>
              <a:t>ESCOLAS</a:t>
            </a:r>
            <a:endParaRPr lang="pt-BR" altLang="pt-BR">
              <a:solidFill>
                <a:srgbClr val="A50021"/>
              </a:solidFill>
            </a:endParaRPr>
          </a:p>
        </p:txBody>
      </p:sp>
      <p:sp>
        <p:nvSpPr>
          <p:cNvPr id="154640" name="Text Box 16"/>
          <p:cNvSpPr txBox="1">
            <a:spLocks noChangeArrowheads="1"/>
          </p:cNvSpPr>
          <p:nvPr/>
        </p:nvSpPr>
        <p:spPr bwMode="auto">
          <a:xfrm>
            <a:off x="1219200" y="228600"/>
            <a:ext cx="701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altLang="pt-BR" sz="36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Eixos /</a:t>
            </a:r>
            <a:r>
              <a:rPr lang="pt-BR" altLang="pt-BR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/Ações</a:t>
            </a: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4572000" y="2209800"/>
            <a:ext cx="0" cy="121920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54642" name="Oval 18"/>
          <p:cNvSpPr>
            <a:spLocks noChangeArrowheads="1"/>
          </p:cNvSpPr>
          <p:nvPr/>
        </p:nvSpPr>
        <p:spPr bwMode="auto">
          <a:xfrm>
            <a:off x="3657600" y="3810000"/>
            <a:ext cx="1828800" cy="838200"/>
          </a:xfrm>
          <a:prstGeom prst="ellipse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3733800" y="4038600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b="1">
                <a:solidFill>
                  <a:srgbClr val="A50021"/>
                </a:solidFill>
              </a:rPr>
              <a:t>Sociedade</a:t>
            </a:r>
            <a:endParaRPr lang="pt-BR" altLang="pt-BR">
              <a:solidFill>
                <a:srgbClr val="A50021"/>
              </a:solidFill>
            </a:endParaRPr>
          </a:p>
        </p:txBody>
      </p:sp>
      <p:pic>
        <p:nvPicPr>
          <p:cNvPr id="11284" name="Picture 6" descr="ed_fis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6" y="260350"/>
            <a:ext cx="60007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Picture 9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7956551" y="260350"/>
            <a:ext cx="898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ed_fi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37312"/>
            <a:ext cx="481380" cy="36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8180" y="6381328"/>
            <a:ext cx="705820" cy="30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6"/>
          <p:cNvPicPr>
            <a:picLocks noChangeAspect="1" noChangeArrowheads="1"/>
          </p:cNvPicPr>
          <p:nvPr/>
        </p:nvPicPr>
        <p:blipFill>
          <a:blip r:embed="rId4" cstate="print"/>
          <a:srcRect l="18636" t="28290" r="18066" b="29469"/>
          <a:stretch>
            <a:fillRect/>
          </a:stretch>
        </p:blipFill>
        <p:spPr bwMode="auto">
          <a:xfrm>
            <a:off x="8172400" y="319835"/>
            <a:ext cx="750938" cy="39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ttp://4.bp.blogspot.com/_SplFGYOWGg0/TQFMdN_Fe0I/AAAAAAAADj0/jfdMXxfGaKQ/s400/trabalho+em+equipe.png"/>
          <p:cNvPicPr>
            <a:picLocks noChangeAspect="1" noChangeArrowheads="1"/>
          </p:cNvPicPr>
          <p:nvPr/>
        </p:nvPicPr>
        <p:blipFill>
          <a:blip r:embed="rId5" cstate="print"/>
          <a:srcRect b="11552"/>
          <a:stretch>
            <a:fillRect/>
          </a:stretch>
        </p:blipFill>
        <p:spPr bwMode="auto">
          <a:xfrm>
            <a:off x="769938" y="1092200"/>
            <a:ext cx="7604125" cy="57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79512" y="116632"/>
            <a:ext cx="8785225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800" b="1" u="sng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POR QUÊ TRABALHAR EM EQUIPE</a:t>
            </a:r>
            <a:br>
              <a:rPr lang="pt-BR" sz="2800" b="1" u="sng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pt-BR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195005"/>
      </p:ext>
    </p:extLst>
  </p:cSld>
  <p:clrMapOvr>
    <a:masterClrMapping/>
  </p:clrMapOvr>
  <p:transition spd="med"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ed_fis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37312"/>
            <a:ext cx="481380" cy="36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8180" y="6381328"/>
            <a:ext cx="705820" cy="30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6"/>
          <p:cNvPicPr>
            <a:picLocks noChangeAspect="1" noChangeArrowheads="1"/>
          </p:cNvPicPr>
          <p:nvPr/>
        </p:nvPicPr>
        <p:blipFill>
          <a:blip r:embed="rId5" cstate="print"/>
          <a:srcRect l="18636" t="28290" r="18066" b="29469"/>
          <a:stretch>
            <a:fillRect/>
          </a:stretch>
        </p:blipFill>
        <p:spPr bwMode="auto">
          <a:xfrm>
            <a:off x="8172400" y="319835"/>
            <a:ext cx="750938" cy="39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CLIP TIJOLO COMPAC_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95005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65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52" y="0"/>
            <a:ext cx="9141732" cy="685801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14349" y="152506"/>
            <a:ext cx="7786742" cy="461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ESTRATÉGIA DE FUNCIONAMENTO - VERTENTES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35691890"/>
              </p:ext>
            </p:extLst>
          </p:nvPr>
        </p:nvGraphicFramePr>
        <p:xfrm>
          <a:off x="569563" y="899755"/>
          <a:ext cx="7069772" cy="5589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Forma livre 8"/>
          <p:cNvSpPr/>
          <p:nvPr/>
        </p:nvSpPr>
        <p:spPr>
          <a:xfrm>
            <a:off x="251520" y="1124744"/>
            <a:ext cx="1701267" cy="132398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14260"/>
              <a:gd name="f7" fmla="val 1246737"/>
              <a:gd name="f8" fmla="val 124674"/>
              <a:gd name="f9" fmla="val 55818"/>
              <a:gd name="f10" fmla="val 1589586"/>
              <a:gd name="f11" fmla="val 1658442"/>
              <a:gd name="f12" fmla="val 1122063"/>
              <a:gd name="f13" fmla="val 1190919"/>
              <a:gd name="f14" fmla="+- 0 0 -90"/>
              <a:gd name="f15" fmla="*/ f3 1 1714260"/>
              <a:gd name="f16" fmla="*/ f4 1 1246737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1714260"/>
              <a:gd name="f25" fmla="*/ f21 1 1246737"/>
              <a:gd name="f26" fmla="*/ 0 f22 1"/>
              <a:gd name="f27" fmla="*/ 124674 f21 1"/>
              <a:gd name="f28" fmla="*/ 124674 f22 1"/>
              <a:gd name="f29" fmla="*/ 0 f21 1"/>
              <a:gd name="f30" fmla="*/ 1589586 f22 1"/>
              <a:gd name="f31" fmla="*/ 1714260 f22 1"/>
              <a:gd name="f32" fmla="*/ 1122063 f21 1"/>
              <a:gd name="f33" fmla="*/ 1246737 f21 1"/>
              <a:gd name="f34" fmla="+- f23 0 f1"/>
              <a:gd name="f35" fmla="*/ f26 1 1714260"/>
              <a:gd name="f36" fmla="*/ f27 1 1246737"/>
              <a:gd name="f37" fmla="*/ f28 1 1714260"/>
              <a:gd name="f38" fmla="*/ f29 1 1246737"/>
              <a:gd name="f39" fmla="*/ f30 1 1714260"/>
              <a:gd name="f40" fmla="*/ f31 1 1714260"/>
              <a:gd name="f41" fmla="*/ f32 1 1246737"/>
              <a:gd name="f42" fmla="*/ f33 1 1246737"/>
              <a:gd name="f43" fmla="*/ f17 1 f24"/>
              <a:gd name="f44" fmla="*/ f18 1 f24"/>
              <a:gd name="f45" fmla="*/ f17 1 f25"/>
              <a:gd name="f46" fmla="*/ f19 1 f25"/>
              <a:gd name="f47" fmla="*/ f35 1 f24"/>
              <a:gd name="f48" fmla="*/ f36 1 f25"/>
              <a:gd name="f49" fmla="*/ f37 1 f24"/>
              <a:gd name="f50" fmla="*/ f38 1 f25"/>
              <a:gd name="f51" fmla="*/ f39 1 f24"/>
              <a:gd name="f52" fmla="*/ f40 1 f24"/>
              <a:gd name="f53" fmla="*/ f41 1 f25"/>
              <a:gd name="f54" fmla="*/ f42 1 f25"/>
              <a:gd name="f55" fmla="*/ f43 f15 1"/>
              <a:gd name="f56" fmla="*/ f44 f15 1"/>
              <a:gd name="f57" fmla="*/ f46 f16 1"/>
              <a:gd name="f58" fmla="*/ f45 f16 1"/>
              <a:gd name="f59" fmla="*/ f47 f15 1"/>
              <a:gd name="f60" fmla="*/ f48 f16 1"/>
              <a:gd name="f61" fmla="*/ f49 f15 1"/>
              <a:gd name="f62" fmla="*/ f50 f16 1"/>
              <a:gd name="f63" fmla="*/ f51 f15 1"/>
              <a:gd name="f64" fmla="*/ f52 f15 1"/>
              <a:gd name="f65" fmla="*/ f53 f16 1"/>
              <a:gd name="f66" fmla="*/ f5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9" y="f60"/>
              </a:cxn>
              <a:cxn ang="f34">
                <a:pos x="f61" y="f62"/>
              </a:cxn>
              <a:cxn ang="f34">
                <a:pos x="f63" y="f62"/>
              </a:cxn>
              <a:cxn ang="f34">
                <a:pos x="f64" y="f60"/>
              </a:cxn>
              <a:cxn ang="f34">
                <a:pos x="f64" y="f65"/>
              </a:cxn>
              <a:cxn ang="f34">
                <a:pos x="f63" y="f66"/>
              </a:cxn>
              <a:cxn ang="f34">
                <a:pos x="f61" y="f66"/>
              </a:cxn>
              <a:cxn ang="f34">
                <a:pos x="f59" y="f65"/>
              </a:cxn>
              <a:cxn ang="f34">
                <a:pos x="f59" y="f60"/>
              </a:cxn>
            </a:cxnLst>
            <a:rect l="f55" t="f58" r="f56" b="f57"/>
            <a:pathLst>
              <a:path w="1714260" h="1246737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89858" tIns="89858" rIns="89858" bIns="89858" anchor="ctr" anchorCtr="1" compatLnSpc="1"/>
          <a:lstStyle/>
          <a:p>
            <a:pPr marL="0" marR="0" lvl="0" indent="0" algn="ctr" defTabSz="622304" rtl="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Incentivo, por meio de sorteios, à exigência do cupom fiscal pelos cidadãos</a:t>
            </a:r>
          </a:p>
          <a:p>
            <a:pPr marL="0" marR="0" lvl="0" indent="0" algn="ctr" defTabSz="622304" rtl="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dirty="0">
                <a:solidFill>
                  <a:srgbClr val="000000"/>
                </a:solidFill>
                <a:latin typeface="Calibri"/>
              </a:rPr>
              <a:t>(SUSPENSO)</a:t>
            </a:r>
            <a:endParaRPr lang="pt-BR" sz="1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Forma livre 9"/>
          <p:cNvSpPr/>
          <p:nvPr/>
        </p:nvSpPr>
        <p:spPr>
          <a:xfrm>
            <a:off x="611560" y="4479012"/>
            <a:ext cx="1798674" cy="11102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89299"/>
              <a:gd name="f7" fmla="val 1311522"/>
              <a:gd name="f8" fmla="val 131152"/>
              <a:gd name="f9" fmla="val 58719"/>
              <a:gd name="f10" fmla="val 1658147"/>
              <a:gd name="f11" fmla="val 1730580"/>
              <a:gd name="f12" fmla="val 1180370"/>
              <a:gd name="f13" fmla="val 1252803"/>
              <a:gd name="f14" fmla="+- 0 0 -90"/>
              <a:gd name="f15" fmla="*/ f3 1 1789299"/>
              <a:gd name="f16" fmla="*/ f4 1 1311522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1789299"/>
              <a:gd name="f25" fmla="*/ f21 1 1311522"/>
              <a:gd name="f26" fmla="*/ 0 f22 1"/>
              <a:gd name="f27" fmla="*/ 131152 f21 1"/>
              <a:gd name="f28" fmla="*/ 131152 f22 1"/>
              <a:gd name="f29" fmla="*/ 0 f21 1"/>
              <a:gd name="f30" fmla="*/ 1658147 f22 1"/>
              <a:gd name="f31" fmla="*/ 1789299 f22 1"/>
              <a:gd name="f32" fmla="*/ 1180370 f21 1"/>
              <a:gd name="f33" fmla="*/ 1311522 f21 1"/>
              <a:gd name="f34" fmla="+- f23 0 f1"/>
              <a:gd name="f35" fmla="*/ f26 1 1789299"/>
              <a:gd name="f36" fmla="*/ f27 1 1311522"/>
              <a:gd name="f37" fmla="*/ f28 1 1789299"/>
              <a:gd name="f38" fmla="*/ f29 1 1311522"/>
              <a:gd name="f39" fmla="*/ f30 1 1789299"/>
              <a:gd name="f40" fmla="*/ f31 1 1789299"/>
              <a:gd name="f41" fmla="*/ f32 1 1311522"/>
              <a:gd name="f42" fmla="*/ f33 1 1311522"/>
              <a:gd name="f43" fmla="*/ f17 1 f24"/>
              <a:gd name="f44" fmla="*/ f18 1 f24"/>
              <a:gd name="f45" fmla="*/ f17 1 f25"/>
              <a:gd name="f46" fmla="*/ f19 1 f25"/>
              <a:gd name="f47" fmla="*/ f35 1 f24"/>
              <a:gd name="f48" fmla="*/ f36 1 f25"/>
              <a:gd name="f49" fmla="*/ f37 1 f24"/>
              <a:gd name="f50" fmla="*/ f38 1 f25"/>
              <a:gd name="f51" fmla="*/ f39 1 f24"/>
              <a:gd name="f52" fmla="*/ f40 1 f24"/>
              <a:gd name="f53" fmla="*/ f41 1 f25"/>
              <a:gd name="f54" fmla="*/ f42 1 f25"/>
              <a:gd name="f55" fmla="*/ f43 f15 1"/>
              <a:gd name="f56" fmla="*/ f44 f15 1"/>
              <a:gd name="f57" fmla="*/ f46 f16 1"/>
              <a:gd name="f58" fmla="*/ f45 f16 1"/>
              <a:gd name="f59" fmla="*/ f47 f15 1"/>
              <a:gd name="f60" fmla="*/ f48 f16 1"/>
              <a:gd name="f61" fmla="*/ f49 f15 1"/>
              <a:gd name="f62" fmla="*/ f50 f16 1"/>
              <a:gd name="f63" fmla="*/ f51 f15 1"/>
              <a:gd name="f64" fmla="*/ f52 f15 1"/>
              <a:gd name="f65" fmla="*/ f53 f16 1"/>
              <a:gd name="f66" fmla="*/ f5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9" y="f60"/>
              </a:cxn>
              <a:cxn ang="f34">
                <a:pos x="f61" y="f62"/>
              </a:cxn>
              <a:cxn ang="f34">
                <a:pos x="f63" y="f62"/>
              </a:cxn>
              <a:cxn ang="f34">
                <a:pos x="f64" y="f60"/>
              </a:cxn>
              <a:cxn ang="f34">
                <a:pos x="f64" y="f65"/>
              </a:cxn>
              <a:cxn ang="f34">
                <a:pos x="f63" y="f66"/>
              </a:cxn>
              <a:cxn ang="f34">
                <a:pos x="f61" y="f66"/>
              </a:cxn>
              <a:cxn ang="f34">
                <a:pos x="f59" y="f65"/>
              </a:cxn>
              <a:cxn ang="f34">
                <a:pos x="f59" y="f60"/>
              </a:cxn>
            </a:cxnLst>
            <a:rect l="f55" t="f58" r="f56" b="f57"/>
            <a:pathLst>
              <a:path w="1789299" h="1311522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9858" tIns="89858" rIns="89858" bIns="89858" anchor="ctr" anchorCtr="1" compatLnSpc="1"/>
          <a:lstStyle/>
          <a:p>
            <a:pPr algn="ctr" defTabSz="622304">
              <a:lnSpc>
                <a:spcPct val="90000"/>
              </a:lnSpc>
              <a:spcAft>
                <a:spcPts val="600"/>
              </a:spcAft>
            </a:pPr>
            <a:r>
              <a:rPr lang="pt-BR" sz="1400" dirty="0">
                <a:solidFill>
                  <a:srgbClr val="000000"/>
                </a:solidFill>
                <a:latin typeface="Calibri"/>
              </a:rPr>
              <a:t>Fomento ao acompanhamento e à avaliação dos gastos públicos pela sociedade </a:t>
            </a:r>
          </a:p>
        </p:txBody>
      </p:sp>
      <p:sp>
        <p:nvSpPr>
          <p:cNvPr id="12" name="Forma livre 11"/>
          <p:cNvSpPr/>
          <p:nvPr/>
        </p:nvSpPr>
        <p:spPr>
          <a:xfrm>
            <a:off x="6776633" y="3861049"/>
            <a:ext cx="1827815" cy="14098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80681"/>
              <a:gd name="f7" fmla="val 1295039"/>
              <a:gd name="f8" fmla="val 129504"/>
              <a:gd name="f9" fmla="val 57981"/>
              <a:gd name="f10" fmla="val 1651177"/>
              <a:gd name="f11" fmla="val 1722700"/>
              <a:gd name="f12" fmla="val 1165535"/>
              <a:gd name="f13" fmla="val 1237058"/>
              <a:gd name="f14" fmla="+- 0 0 -90"/>
              <a:gd name="f15" fmla="*/ f3 1 1780681"/>
              <a:gd name="f16" fmla="*/ f4 1 1295039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1780681"/>
              <a:gd name="f25" fmla="*/ f21 1 1295039"/>
              <a:gd name="f26" fmla="*/ 0 f22 1"/>
              <a:gd name="f27" fmla="*/ 129504 f21 1"/>
              <a:gd name="f28" fmla="*/ 129504 f22 1"/>
              <a:gd name="f29" fmla="*/ 0 f21 1"/>
              <a:gd name="f30" fmla="*/ 1651177 f22 1"/>
              <a:gd name="f31" fmla="*/ 1780681 f22 1"/>
              <a:gd name="f32" fmla="*/ 1165535 f21 1"/>
              <a:gd name="f33" fmla="*/ 1295039 f21 1"/>
              <a:gd name="f34" fmla="+- f23 0 f1"/>
              <a:gd name="f35" fmla="*/ f26 1 1780681"/>
              <a:gd name="f36" fmla="*/ f27 1 1295039"/>
              <a:gd name="f37" fmla="*/ f28 1 1780681"/>
              <a:gd name="f38" fmla="*/ f29 1 1295039"/>
              <a:gd name="f39" fmla="*/ f30 1 1780681"/>
              <a:gd name="f40" fmla="*/ f31 1 1780681"/>
              <a:gd name="f41" fmla="*/ f32 1 1295039"/>
              <a:gd name="f42" fmla="*/ f33 1 1295039"/>
              <a:gd name="f43" fmla="*/ f17 1 f24"/>
              <a:gd name="f44" fmla="*/ f18 1 f24"/>
              <a:gd name="f45" fmla="*/ f17 1 f25"/>
              <a:gd name="f46" fmla="*/ f19 1 f25"/>
              <a:gd name="f47" fmla="*/ f35 1 f24"/>
              <a:gd name="f48" fmla="*/ f36 1 f25"/>
              <a:gd name="f49" fmla="*/ f37 1 f24"/>
              <a:gd name="f50" fmla="*/ f38 1 f25"/>
              <a:gd name="f51" fmla="*/ f39 1 f24"/>
              <a:gd name="f52" fmla="*/ f40 1 f24"/>
              <a:gd name="f53" fmla="*/ f41 1 f25"/>
              <a:gd name="f54" fmla="*/ f42 1 f25"/>
              <a:gd name="f55" fmla="*/ f43 f15 1"/>
              <a:gd name="f56" fmla="*/ f44 f15 1"/>
              <a:gd name="f57" fmla="*/ f46 f16 1"/>
              <a:gd name="f58" fmla="*/ f45 f16 1"/>
              <a:gd name="f59" fmla="*/ f47 f15 1"/>
              <a:gd name="f60" fmla="*/ f48 f16 1"/>
              <a:gd name="f61" fmla="*/ f49 f15 1"/>
              <a:gd name="f62" fmla="*/ f50 f16 1"/>
              <a:gd name="f63" fmla="*/ f51 f15 1"/>
              <a:gd name="f64" fmla="*/ f52 f15 1"/>
              <a:gd name="f65" fmla="*/ f53 f16 1"/>
              <a:gd name="f66" fmla="*/ f5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9" y="f60"/>
              </a:cxn>
              <a:cxn ang="f34">
                <a:pos x="f61" y="f62"/>
              </a:cxn>
              <a:cxn ang="f34">
                <a:pos x="f63" y="f62"/>
              </a:cxn>
              <a:cxn ang="f34">
                <a:pos x="f64" y="f60"/>
              </a:cxn>
              <a:cxn ang="f34">
                <a:pos x="f64" y="f65"/>
              </a:cxn>
              <a:cxn ang="f34">
                <a:pos x="f63" y="f66"/>
              </a:cxn>
              <a:cxn ang="f34">
                <a:pos x="f61" y="f66"/>
              </a:cxn>
              <a:cxn ang="f34">
                <a:pos x="f59" y="f65"/>
              </a:cxn>
              <a:cxn ang="f34">
                <a:pos x="f59" y="f60"/>
              </a:cxn>
            </a:cxnLst>
            <a:rect l="f55" t="f58" r="f56" b="f57"/>
            <a:pathLst>
              <a:path w="1780681" h="1295039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9858" tIns="89858" rIns="89858" bIns="89858" anchor="ctr" anchorCtr="1" compatLnSpc="1"/>
          <a:lstStyle/>
          <a:p>
            <a:pPr algn="ctr" defTabSz="622304">
              <a:lnSpc>
                <a:spcPct val="90000"/>
              </a:lnSpc>
              <a:spcAft>
                <a:spcPts val="600"/>
              </a:spcAft>
            </a:pPr>
            <a:r>
              <a:rPr lang="pt-BR" sz="1400" dirty="0">
                <a:solidFill>
                  <a:srgbClr val="000000"/>
                </a:solidFill>
                <a:latin typeface="Calibri"/>
              </a:rPr>
              <a:t>Operações especiais de combate à sonegação e  pirataria e canal de denúncia de suspeitas  de infrações fiscais </a:t>
            </a:r>
          </a:p>
        </p:txBody>
      </p:sp>
      <p:sp>
        <p:nvSpPr>
          <p:cNvPr id="13" name="Forma livre 12"/>
          <p:cNvSpPr/>
          <p:nvPr/>
        </p:nvSpPr>
        <p:spPr>
          <a:xfrm>
            <a:off x="6869624" y="1484784"/>
            <a:ext cx="1734824" cy="12584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93772"/>
              <a:gd name="f7" fmla="val 1231836"/>
              <a:gd name="f8" fmla="val 123184"/>
              <a:gd name="f9" fmla="val 55151"/>
              <a:gd name="f10" fmla="val 1570588"/>
              <a:gd name="f11" fmla="val 1638621"/>
              <a:gd name="f12" fmla="val 1108652"/>
              <a:gd name="f13" fmla="val 1176685"/>
              <a:gd name="f14" fmla="+- 0 0 -90"/>
              <a:gd name="f15" fmla="*/ f3 1 1693772"/>
              <a:gd name="f16" fmla="*/ f4 1 1231836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1693772"/>
              <a:gd name="f25" fmla="*/ f21 1 1231836"/>
              <a:gd name="f26" fmla="*/ 0 f22 1"/>
              <a:gd name="f27" fmla="*/ 123184 f21 1"/>
              <a:gd name="f28" fmla="*/ 123184 f22 1"/>
              <a:gd name="f29" fmla="*/ 0 f21 1"/>
              <a:gd name="f30" fmla="*/ 1570588 f22 1"/>
              <a:gd name="f31" fmla="*/ 1693772 f22 1"/>
              <a:gd name="f32" fmla="*/ 1108652 f21 1"/>
              <a:gd name="f33" fmla="*/ 1231836 f21 1"/>
              <a:gd name="f34" fmla="+- f23 0 f1"/>
              <a:gd name="f35" fmla="*/ f26 1 1693772"/>
              <a:gd name="f36" fmla="*/ f27 1 1231836"/>
              <a:gd name="f37" fmla="*/ f28 1 1693772"/>
              <a:gd name="f38" fmla="*/ f29 1 1231836"/>
              <a:gd name="f39" fmla="*/ f30 1 1693772"/>
              <a:gd name="f40" fmla="*/ f31 1 1693772"/>
              <a:gd name="f41" fmla="*/ f32 1 1231836"/>
              <a:gd name="f42" fmla="*/ f33 1 1231836"/>
              <a:gd name="f43" fmla="*/ f17 1 f24"/>
              <a:gd name="f44" fmla="*/ f18 1 f24"/>
              <a:gd name="f45" fmla="*/ f17 1 f25"/>
              <a:gd name="f46" fmla="*/ f19 1 f25"/>
              <a:gd name="f47" fmla="*/ f35 1 f24"/>
              <a:gd name="f48" fmla="*/ f36 1 f25"/>
              <a:gd name="f49" fmla="*/ f37 1 f24"/>
              <a:gd name="f50" fmla="*/ f38 1 f25"/>
              <a:gd name="f51" fmla="*/ f39 1 f24"/>
              <a:gd name="f52" fmla="*/ f40 1 f24"/>
              <a:gd name="f53" fmla="*/ f41 1 f25"/>
              <a:gd name="f54" fmla="*/ f42 1 f25"/>
              <a:gd name="f55" fmla="*/ f43 f15 1"/>
              <a:gd name="f56" fmla="*/ f44 f15 1"/>
              <a:gd name="f57" fmla="*/ f46 f16 1"/>
              <a:gd name="f58" fmla="*/ f45 f16 1"/>
              <a:gd name="f59" fmla="*/ f47 f15 1"/>
              <a:gd name="f60" fmla="*/ f48 f16 1"/>
              <a:gd name="f61" fmla="*/ f49 f15 1"/>
              <a:gd name="f62" fmla="*/ f50 f16 1"/>
              <a:gd name="f63" fmla="*/ f51 f15 1"/>
              <a:gd name="f64" fmla="*/ f52 f15 1"/>
              <a:gd name="f65" fmla="*/ f53 f16 1"/>
              <a:gd name="f66" fmla="*/ f5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9" y="f60"/>
              </a:cxn>
              <a:cxn ang="f34">
                <a:pos x="f61" y="f62"/>
              </a:cxn>
              <a:cxn ang="f34">
                <a:pos x="f63" y="f62"/>
              </a:cxn>
              <a:cxn ang="f34">
                <a:pos x="f64" y="f60"/>
              </a:cxn>
              <a:cxn ang="f34">
                <a:pos x="f64" y="f65"/>
              </a:cxn>
              <a:cxn ang="f34">
                <a:pos x="f63" y="f66"/>
              </a:cxn>
              <a:cxn ang="f34">
                <a:pos x="f61" y="f66"/>
              </a:cxn>
              <a:cxn ang="f34">
                <a:pos x="f59" y="f65"/>
              </a:cxn>
              <a:cxn ang="f34">
                <a:pos x="f59" y="f60"/>
              </a:cxn>
            </a:cxnLst>
            <a:rect l="f55" t="f58" r="f56" b="f57"/>
            <a:pathLst>
              <a:path w="1693772" h="1231836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89858" tIns="89858" rIns="89858" bIns="89858" anchor="ctr" anchorCtr="1" compatLnSpc="1"/>
          <a:lstStyle/>
          <a:p>
            <a:pPr algn="ctr" defTabSz="622304">
              <a:lnSpc>
                <a:spcPct val="90000"/>
              </a:lnSpc>
              <a:spcAft>
                <a:spcPts val="600"/>
              </a:spcAft>
            </a:pPr>
            <a:r>
              <a:rPr lang="pt-BR" sz="1400" dirty="0">
                <a:solidFill>
                  <a:srgbClr val="000000"/>
                </a:solidFill>
                <a:latin typeface="Calibri"/>
              </a:rPr>
              <a:t>Compartilhamento de conceitos e informações sobre a origem e aplicação do dinheiro público</a:t>
            </a:r>
          </a:p>
        </p:txBody>
      </p:sp>
      <p:pic>
        <p:nvPicPr>
          <p:cNvPr id="14" name="Imagem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472" y="622714"/>
            <a:ext cx="5370163" cy="561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orma livre 14"/>
          <p:cNvSpPr/>
          <p:nvPr/>
        </p:nvSpPr>
        <p:spPr>
          <a:xfrm>
            <a:off x="4968234" y="5669452"/>
            <a:ext cx="1836014" cy="99990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89299"/>
              <a:gd name="f7" fmla="val 1311522"/>
              <a:gd name="f8" fmla="val 131152"/>
              <a:gd name="f9" fmla="val 58719"/>
              <a:gd name="f10" fmla="val 1658147"/>
              <a:gd name="f11" fmla="val 1730580"/>
              <a:gd name="f12" fmla="val 1180370"/>
              <a:gd name="f13" fmla="val 1252803"/>
              <a:gd name="f14" fmla="+- 0 0 -90"/>
              <a:gd name="f15" fmla="*/ f3 1 1789299"/>
              <a:gd name="f16" fmla="*/ f4 1 1311522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1789299"/>
              <a:gd name="f25" fmla="*/ f21 1 1311522"/>
              <a:gd name="f26" fmla="*/ 0 f22 1"/>
              <a:gd name="f27" fmla="*/ 131152 f21 1"/>
              <a:gd name="f28" fmla="*/ 131152 f22 1"/>
              <a:gd name="f29" fmla="*/ 0 f21 1"/>
              <a:gd name="f30" fmla="*/ 1658147 f22 1"/>
              <a:gd name="f31" fmla="*/ 1789299 f22 1"/>
              <a:gd name="f32" fmla="*/ 1180370 f21 1"/>
              <a:gd name="f33" fmla="*/ 1311522 f21 1"/>
              <a:gd name="f34" fmla="+- f23 0 f1"/>
              <a:gd name="f35" fmla="*/ f26 1 1789299"/>
              <a:gd name="f36" fmla="*/ f27 1 1311522"/>
              <a:gd name="f37" fmla="*/ f28 1 1789299"/>
              <a:gd name="f38" fmla="*/ f29 1 1311522"/>
              <a:gd name="f39" fmla="*/ f30 1 1789299"/>
              <a:gd name="f40" fmla="*/ f31 1 1789299"/>
              <a:gd name="f41" fmla="*/ f32 1 1311522"/>
              <a:gd name="f42" fmla="*/ f33 1 1311522"/>
              <a:gd name="f43" fmla="*/ f17 1 f24"/>
              <a:gd name="f44" fmla="*/ f18 1 f24"/>
              <a:gd name="f45" fmla="*/ f17 1 f25"/>
              <a:gd name="f46" fmla="*/ f19 1 f25"/>
              <a:gd name="f47" fmla="*/ f35 1 f24"/>
              <a:gd name="f48" fmla="*/ f36 1 f25"/>
              <a:gd name="f49" fmla="*/ f37 1 f24"/>
              <a:gd name="f50" fmla="*/ f38 1 f25"/>
              <a:gd name="f51" fmla="*/ f39 1 f24"/>
              <a:gd name="f52" fmla="*/ f40 1 f24"/>
              <a:gd name="f53" fmla="*/ f41 1 f25"/>
              <a:gd name="f54" fmla="*/ f42 1 f25"/>
              <a:gd name="f55" fmla="*/ f43 f15 1"/>
              <a:gd name="f56" fmla="*/ f44 f15 1"/>
              <a:gd name="f57" fmla="*/ f46 f16 1"/>
              <a:gd name="f58" fmla="*/ f45 f16 1"/>
              <a:gd name="f59" fmla="*/ f47 f15 1"/>
              <a:gd name="f60" fmla="*/ f48 f16 1"/>
              <a:gd name="f61" fmla="*/ f49 f15 1"/>
              <a:gd name="f62" fmla="*/ f50 f16 1"/>
              <a:gd name="f63" fmla="*/ f51 f15 1"/>
              <a:gd name="f64" fmla="*/ f52 f15 1"/>
              <a:gd name="f65" fmla="*/ f53 f16 1"/>
              <a:gd name="f66" fmla="*/ f5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9" y="f60"/>
              </a:cxn>
              <a:cxn ang="f34">
                <a:pos x="f61" y="f62"/>
              </a:cxn>
              <a:cxn ang="f34">
                <a:pos x="f63" y="f62"/>
              </a:cxn>
              <a:cxn ang="f34">
                <a:pos x="f64" y="f60"/>
              </a:cxn>
              <a:cxn ang="f34">
                <a:pos x="f64" y="f65"/>
              </a:cxn>
              <a:cxn ang="f34">
                <a:pos x="f63" y="f66"/>
              </a:cxn>
              <a:cxn ang="f34">
                <a:pos x="f61" y="f66"/>
              </a:cxn>
              <a:cxn ang="f34">
                <a:pos x="f59" y="f65"/>
              </a:cxn>
              <a:cxn ang="f34">
                <a:pos x="f59" y="f60"/>
              </a:cxn>
            </a:cxnLst>
            <a:rect l="f55" t="f58" r="f56" b="f57"/>
            <a:pathLst>
              <a:path w="1789299" h="1311522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9858" tIns="89858" rIns="89858" bIns="89858" anchor="ctr" anchorCtr="1" compatLnSpc="1"/>
          <a:lstStyle/>
          <a:p>
            <a:pPr algn="ctr" defTabSz="622304">
              <a:lnSpc>
                <a:spcPct val="90000"/>
              </a:lnSpc>
              <a:spcAft>
                <a:spcPts val="600"/>
              </a:spcAft>
            </a:pPr>
            <a:r>
              <a:rPr lang="pt-BR" sz="1400" dirty="0">
                <a:solidFill>
                  <a:srgbClr val="000000"/>
                </a:solidFill>
                <a:latin typeface="Calibri"/>
              </a:rPr>
              <a:t>Notícias publicadas nas diversas mídias</a:t>
            </a:r>
          </a:p>
        </p:txBody>
      </p:sp>
    </p:spTree>
    <p:extLst>
      <p:ext uri="{BB962C8B-B14F-4D97-AF65-F5344CB8AC3E}">
        <p14:creationId xmlns:p14="http://schemas.microsoft.com/office/powerpoint/2010/main" val="136883437"/>
      </p:ext>
    </p:extLst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4" y="2622"/>
            <a:ext cx="9141732" cy="6858014"/>
          </a:xfrm>
          <a:prstGeom prst="rect">
            <a:avLst/>
          </a:prstGeom>
        </p:spPr>
      </p:pic>
      <p:grpSp>
        <p:nvGrpSpPr>
          <p:cNvPr id="3" name="Grupo 38"/>
          <p:cNvGrpSpPr/>
          <p:nvPr/>
        </p:nvGrpSpPr>
        <p:grpSpPr>
          <a:xfrm rot="10800000">
            <a:off x="156404" y="588962"/>
            <a:ext cx="8262000" cy="80210"/>
            <a:chOff x="882316" y="1347538"/>
            <a:chExt cx="10315073" cy="80210"/>
          </a:xfrm>
        </p:grpSpPr>
        <p:cxnSp>
          <p:nvCxnSpPr>
            <p:cNvPr id="40" name="Conector reto 39"/>
            <p:cNvCxnSpPr/>
            <p:nvPr/>
          </p:nvCxnSpPr>
          <p:spPr>
            <a:xfrm>
              <a:off x="882316" y="1347538"/>
              <a:ext cx="10315073" cy="0"/>
            </a:xfrm>
            <a:prstGeom prst="line">
              <a:avLst/>
            </a:prstGeom>
            <a:ln w="57150"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/>
            <p:cNvCxnSpPr/>
            <p:nvPr/>
          </p:nvCxnSpPr>
          <p:spPr>
            <a:xfrm>
              <a:off x="882316" y="1427748"/>
              <a:ext cx="10315073" cy="0"/>
            </a:xfrm>
            <a:prstGeom prst="line">
              <a:avLst/>
            </a:prstGeom>
            <a:ln w="3175"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tângulo 1"/>
          <p:cNvSpPr/>
          <p:nvPr/>
        </p:nvSpPr>
        <p:spPr>
          <a:xfrm>
            <a:off x="161700" y="171606"/>
            <a:ext cx="86776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</a:rPr>
              <a:t>PPAG 2018/2021</a:t>
            </a:r>
          </a:p>
          <a:p>
            <a:pPr algn="ctr">
              <a:spcAft>
                <a:spcPts val="0"/>
              </a:spcAft>
            </a:pPr>
            <a:endParaRPr lang="pt-BR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BR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pt-BR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BR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pt-BR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" name="Imagem 9"/>
          <p:cNvPicPr/>
          <p:nvPr/>
        </p:nvPicPr>
        <p:blipFill rotWithShape="1">
          <a:blip r:embed="rId3" cstate="print"/>
          <a:srcRect l="3986" t="15687" r="24331" b="7447"/>
          <a:stretch/>
        </p:blipFill>
        <p:spPr bwMode="auto">
          <a:xfrm>
            <a:off x="143837" y="744425"/>
            <a:ext cx="7784432" cy="5651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m 10"/>
          <p:cNvPicPr/>
          <p:nvPr/>
        </p:nvPicPr>
        <p:blipFill rotWithShape="1">
          <a:blip r:embed="rId4" cstate="print"/>
          <a:srcRect l="4233" t="16398" r="23048" b="3618"/>
          <a:stretch/>
        </p:blipFill>
        <p:spPr bwMode="auto">
          <a:xfrm>
            <a:off x="7399422" y="5694948"/>
            <a:ext cx="1744064" cy="11450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880215"/>
      </p:ext>
    </p:extLst>
  </p:cSld>
  <p:clrMapOvr>
    <a:masterClrMapping/>
  </p:clrMapOvr>
  <p:transition spd="med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4" y="2622"/>
            <a:ext cx="9141732" cy="6858014"/>
          </a:xfrm>
          <a:prstGeom prst="rect">
            <a:avLst/>
          </a:prstGeom>
        </p:spPr>
      </p:pic>
      <p:grpSp>
        <p:nvGrpSpPr>
          <p:cNvPr id="3" name="Grupo 38"/>
          <p:cNvGrpSpPr/>
          <p:nvPr/>
        </p:nvGrpSpPr>
        <p:grpSpPr>
          <a:xfrm rot="10800000">
            <a:off x="156404" y="588962"/>
            <a:ext cx="8262000" cy="80210"/>
            <a:chOff x="882316" y="1347538"/>
            <a:chExt cx="10315073" cy="80210"/>
          </a:xfrm>
        </p:grpSpPr>
        <p:cxnSp>
          <p:nvCxnSpPr>
            <p:cNvPr id="40" name="Conector reto 39"/>
            <p:cNvCxnSpPr/>
            <p:nvPr/>
          </p:nvCxnSpPr>
          <p:spPr>
            <a:xfrm>
              <a:off x="882316" y="1347538"/>
              <a:ext cx="10315073" cy="0"/>
            </a:xfrm>
            <a:prstGeom prst="line">
              <a:avLst/>
            </a:prstGeom>
            <a:ln w="57150"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/>
            <p:cNvCxnSpPr/>
            <p:nvPr/>
          </p:nvCxnSpPr>
          <p:spPr>
            <a:xfrm>
              <a:off x="882316" y="1427748"/>
              <a:ext cx="10315073" cy="0"/>
            </a:xfrm>
            <a:prstGeom prst="line">
              <a:avLst/>
            </a:prstGeom>
            <a:ln w="3175"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tângulo 1"/>
          <p:cNvSpPr/>
          <p:nvPr/>
        </p:nvSpPr>
        <p:spPr>
          <a:xfrm>
            <a:off x="161700" y="171606"/>
            <a:ext cx="86776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</a:rPr>
              <a:t>DECRETO Nº 47.348/2018 </a:t>
            </a:r>
            <a:endParaRPr lang="pt-BR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BR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pt-BR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BR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pt-BR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pt-BR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4" name="Grupo 6"/>
          <p:cNvGrpSpPr/>
          <p:nvPr/>
        </p:nvGrpSpPr>
        <p:grpSpPr>
          <a:xfrm>
            <a:off x="1097280" y="868680"/>
            <a:ext cx="6805863" cy="5852160"/>
            <a:chOff x="1954734" y="349884"/>
            <a:chExt cx="8582790" cy="5831747"/>
          </a:xfrm>
        </p:grpSpPr>
        <p:sp>
          <p:nvSpPr>
            <p:cNvPr id="8" name="Forma livre 7"/>
            <p:cNvSpPr/>
            <p:nvPr/>
          </p:nvSpPr>
          <p:spPr>
            <a:xfrm>
              <a:off x="1954734" y="2525185"/>
              <a:ext cx="3575058" cy="936000"/>
            </a:xfrm>
            <a:custGeom>
              <a:avLst/>
              <a:gdLst>
                <a:gd name="connsiteX0" fmla="*/ 0 w 2653215"/>
                <a:gd name="connsiteY0" fmla="*/ 88385 h 883849"/>
                <a:gd name="connsiteX1" fmla="*/ 25887 w 2653215"/>
                <a:gd name="connsiteY1" fmla="*/ 25887 h 883849"/>
                <a:gd name="connsiteX2" fmla="*/ 88385 w 2653215"/>
                <a:gd name="connsiteY2" fmla="*/ 0 h 883849"/>
                <a:gd name="connsiteX3" fmla="*/ 2564830 w 2653215"/>
                <a:gd name="connsiteY3" fmla="*/ 0 h 883849"/>
                <a:gd name="connsiteX4" fmla="*/ 2627328 w 2653215"/>
                <a:gd name="connsiteY4" fmla="*/ 25887 h 883849"/>
                <a:gd name="connsiteX5" fmla="*/ 2653215 w 2653215"/>
                <a:gd name="connsiteY5" fmla="*/ 88385 h 883849"/>
                <a:gd name="connsiteX6" fmla="*/ 2653215 w 2653215"/>
                <a:gd name="connsiteY6" fmla="*/ 795464 h 883849"/>
                <a:gd name="connsiteX7" fmla="*/ 2627328 w 2653215"/>
                <a:gd name="connsiteY7" fmla="*/ 857962 h 883849"/>
                <a:gd name="connsiteX8" fmla="*/ 2564830 w 2653215"/>
                <a:gd name="connsiteY8" fmla="*/ 883849 h 883849"/>
                <a:gd name="connsiteX9" fmla="*/ 88385 w 2653215"/>
                <a:gd name="connsiteY9" fmla="*/ 883849 h 883849"/>
                <a:gd name="connsiteX10" fmla="*/ 25887 w 2653215"/>
                <a:gd name="connsiteY10" fmla="*/ 857962 h 883849"/>
                <a:gd name="connsiteX11" fmla="*/ 0 w 2653215"/>
                <a:gd name="connsiteY11" fmla="*/ 795464 h 883849"/>
                <a:gd name="connsiteX12" fmla="*/ 0 w 2653215"/>
                <a:gd name="connsiteY12" fmla="*/ 88385 h 883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53215" h="883849">
                  <a:moveTo>
                    <a:pt x="0" y="88385"/>
                  </a:moveTo>
                  <a:cubicBezTo>
                    <a:pt x="0" y="64944"/>
                    <a:pt x="9312" y="42463"/>
                    <a:pt x="25887" y="25887"/>
                  </a:cubicBezTo>
                  <a:cubicBezTo>
                    <a:pt x="42462" y="9312"/>
                    <a:pt x="64944" y="0"/>
                    <a:pt x="88385" y="0"/>
                  </a:cubicBezTo>
                  <a:lnTo>
                    <a:pt x="2564830" y="0"/>
                  </a:lnTo>
                  <a:cubicBezTo>
                    <a:pt x="2588271" y="0"/>
                    <a:pt x="2610752" y="9312"/>
                    <a:pt x="2627328" y="25887"/>
                  </a:cubicBezTo>
                  <a:cubicBezTo>
                    <a:pt x="2643903" y="42462"/>
                    <a:pt x="2653215" y="64944"/>
                    <a:pt x="2653215" y="88385"/>
                  </a:cubicBezTo>
                  <a:lnTo>
                    <a:pt x="2653215" y="795464"/>
                  </a:lnTo>
                  <a:cubicBezTo>
                    <a:pt x="2653215" y="818905"/>
                    <a:pt x="2643903" y="841386"/>
                    <a:pt x="2627328" y="857962"/>
                  </a:cubicBezTo>
                  <a:cubicBezTo>
                    <a:pt x="2610753" y="874537"/>
                    <a:pt x="2588272" y="883849"/>
                    <a:pt x="2564830" y="883849"/>
                  </a:cubicBezTo>
                  <a:lnTo>
                    <a:pt x="88385" y="883849"/>
                  </a:lnTo>
                  <a:cubicBezTo>
                    <a:pt x="64944" y="883849"/>
                    <a:pt x="42463" y="874537"/>
                    <a:pt x="25887" y="857962"/>
                  </a:cubicBezTo>
                  <a:cubicBezTo>
                    <a:pt x="9312" y="841387"/>
                    <a:pt x="0" y="818905"/>
                    <a:pt x="0" y="795464"/>
                  </a:cubicBezTo>
                  <a:lnTo>
                    <a:pt x="0" y="8838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75417" tIns="75417" rIns="75417" bIns="75417" numCol="1" spcCol="1270" anchor="ctr" anchorCtr="0">
              <a:no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333375">
                <a:lnSpc>
                  <a:spcPct val="95000"/>
                </a:lnSpc>
                <a:spcAft>
                  <a:spcPts val="200"/>
                </a:spcAft>
              </a:pPr>
              <a:r>
                <a:rPr lang="pt-BR" sz="1400" b="1" dirty="0">
                  <a:solidFill>
                    <a:schemeClr val="tx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Diretoria de Cadastros, Atendimento e Documentos Eletrônicos - DICADE</a:t>
              </a: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2897414" y="4951361"/>
              <a:ext cx="2556000" cy="576000"/>
            </a:xfrm>
            <a:custGeom>
              <a:avLst/>
              <a:gdLst>
                <a:gd name="connsiteX0" fmla="*/ 0 w 818950"/>
                <a:gd name="connsiteY0" fmla="*/ 81895 h 1286346"/>
                <a:gd name="connsiteX1" fmla="*/ 23987 w 818950"/>
                <a:gd name="connsiteY1" fmla="*/ 23987 h 1286346"/>
                <a:gd name="connsiteX2" fmla="*/ 81896 w 818950"/>
                <a:gd name="connsiteY2" fmla="*/ 1 h 1286346"/>
                <a:gd name="connsiteX3" fmla="*/ 737055 w 818950"/>
                <a:gd name="connsiteY3" fmla="*/ 0 h 1286346"/>
                <a:gd name="connsiteX4" fmla="*/ 794963 w 818950"/>
                <a:gd name="connsiteY4" fmla="*/ 23987 h 1286346"/>
                <a:gd name="connsiteX5" fmla="*/ 818949 w 818950"/>
                <a:gd name="connsiteY5" fmla="*/ 81896 h 1286346"/>
                <a:gd name="connsiteX6" fmla="*/ 818950 w 818950"/>
                <a:gd name="connsiteY6" fmla="*/ 1204451 h 1286346"/>
                <a:gd name="connsiteX7" fmla="*/ 794963 w 818950"/>
                <a:gd name="connsiteY7" fmla="*/ 1262360 h 1286346"/>
                <a:gd name="connsiteX8" fmla="*/ 737054 w 818950"/>
                <a:gd name="connsiteY8" fmla="*/ 1286346 h 1286346"/>
                <a:gd name="connsiteX9" fmla="*/ 81895 w 818950"/>
                <a:gd name="connsiteY9" fmla="*/ 1286346 h 1286346"/>
                <a:gd name="connsiteX10" fmla="*/ 23986 w 818950"/>
                <a:gd name="connsiteY10" fmla="*/ 1262359 h 1286346"/>
                <a:gd name="connsiteX11" fmla="*/ 0 w 818950"/>
                <a:gd name="connsiteY11" fmla="*/ 1204450 h 1286346"/>
                <a:gd name="connsiteX12" fmla="*/ 0 w 818950"/>
                <a:gd name="connsiteY12" fmla="*/ 81895 h 1286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8950" h="1286346">
                  <a:moveTo>
                    <a:pt x="0" y="81895"/>
                  </a:moveTo>
                  <a:cubicBezTo>
                    <a:pt x="0" y="60175"/>
                    <a:pt x="8628" y="39345"/>
                    <a:pt x="23987" y="23987"/>
                  </a:cubicBezTo>
                  <a:cubicBezTo>
                    <a:pt x="39345" y="8629"/>
                    <a:pt x="60176" y="1"/>
                    <a:pt x="81896" y="1"/>
                  </a:cubicBezTo>
                  <a:lnTo>
                    <a:pt x="737055" y="0"/>
                  </a:lnTo>
                  <a:cubicBezTo>
                    <a:pt x="758775" y="0"/>
                    <a:pt x="779605" y="8628"/>
                    <a:pt x="794963" y="23987"/>
                  </a:cubicBezTo>
                  <a:cubicBezTo>
                    <a:pt x="810321" y="39345"/>
                    <a:pt x="818949" y="60176"/>
                    <a:pt x="818949" y="81896"/>
                  </a:cubicBezTo>
                  <a:cubicBezTo>
                    <a:pt x="818949" y="456081"/>
                    <a:pt x="818950" y="830266"/>
                    <a:pt x="818950" y="1204451"/>
                  </a:cubicBezTo>
                  <a:cubicBezTo>
                    <a:pt x="818950" y="1226171"/>
                    <a:pt x="810322" y="1247001"/>
                    <a:pt x="794963" y="1262360"/>
                  </a:cubicBezTo>
                  <a:cubicBezTo>
                    <a:pt x="779605" y="1277718"/>
                    <a:pt x="758774" y="1286346"/>
                    <a:pt x="737054" y="1286346"/>
                  </a:cubicBezTo>
                  <a:lnTo>
                    <a:pt x="81895" y="1286346"/>
                  </a:lnTo>
                  <a:cubicBezTo>
                    <a:pt x="60175" y="1286346"/>
                    <a:pt x="39345" y="1277718"/>
                    <a:pt x="23986" y="1262359"/>
                  </a:cubicBezTo>
                  <a:cubicBezTo>
                    <a:pt x="8628" y="1247001"/>
                    <a:pt x="0" y="1226170"/>
                    <a:pt x="0" y="1204450"/>
                  </a:cubicBezTo>
                  <a:lnTo>
                    <a:pt x="0" y="8189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54466" tIns="54466" rIns="54466" bIns="54466" numCol="1" spcCol="1270" anchor="ctr" anchorCtr="0">
              <a:noAutofit/>
            </a:bodyPr>
            <a:lstStyle/>
            <a:p>
              <a:pPr lvl="0" algn="ctr" defTabSz="333375">
                <a:lnSpc>
                  <a:spcPct val="95000"/>
                </a:lnSpc>
                <a:spcAft>
                  <a:spcPts val="200"/>
                </a:spcAft>
              </a:pPr>
              <a:r>
                <a:rPr lang="pt-BR" sz="1200" b="1" dirty="0">
                  <a:ea typeface="Verdana" panose="020B0604030504040204" pitchFamily="34" charset="0"/>
                  <a:cs typeface="Verdana" panose="020B0604030504040204" pitchFamily="34" charset="0"/>
                </a:rPr>
                <a:t>Divisão de Atendimento e Orientação DAO</a:t>
              </a:r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2891803" y="5605631"/>
              <a:ext cx="2556000" cy="576000"/>
            </a:xfrm>
            <a:custGeom>
              <a:avLst/>
              <a:gdLst>
                <a:gd name="connsiteX0" fmla="*/ 0 w 818950"/>
                <a:gd name="connsiteY0" fmla="*/ 81895 h 1286346"/>
                <a:gd name="connsiteX1" fmla="*/ 23987 w 818950"/>
                <a:gd name="connsiteY1" fmla="*/ 23987 h 1286346"/>
                <a:gd name="connsiteX2" fmla="*/ 81896 w 818950"/>
                <a:gd name="connsiteY2" fmla="*/ 1 h 1286346"/>
                <a:gd name="connsiteX3" fmla="*/ 737055 w 818950"/>
                <a:gd name="connsiteY3" fmla="*/ 0 h 1286346"/>
                <a:gd name="connsiteX4" fmla="*/ 794963 w 818950"/>
                <a:gd name="connsiteY4" fmla="*/ 23987 h 1286346"/>
                <a:gd name="connsiteX5" fmla="*/ 818949 w 818950"/>
                <a:gd name="connsiteY5" fmla="*/ 81896 h 1286346"/>
                <a:gd name="connsiteX6" fmla="*/ 818950 w 818950"/>
                <a:gd name="connsiteY6" fmla="*/ 1204451 h 1286346"/>
                <a:gd name="connsiteX7" fmla="*/ 794963 w 818950"/>
                <a:gd name="connsiteY7" fmla="*/ 1262360 h 1286346"/>
                <a:gd name="connsiteX8" fmla="*/ 737054 w 818950"/>
                <a:gd name="connsiteY8" fmla="*/ 1286346 h 1286346"/>
                <a:gd name="connsiteX9" fmla="*/ 81895 w 818950"/>
                <a:gd name="connsiteY9" fmla="*/ 1286346 h 1286346"/>
                <a:gd name="connsiteX10" fmla="*/ 23986 w 818950"/>
                <a:gd name="connsiteY10" fmla="*/ 1262359 h 1286346"/>
                <a:gd name="connsiteX11" fmla="*/ 0 w 818950"/>
                <a:gd name="connsiteY11" fmla="*/ 1204450 h 1286346"/>
                <a:gd name="connsiteX12" fmla="*/ 0 w 818950"/>
                <a:gd name="connsiteY12" fmla="*/ 81895 h 1286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8950" h="1286346">
                  <a:moveTo>
                    <a:pt x="0" y="81895"/>
                  </a:moveTo>
                  <a:cubicBezTo>
                    <a:pt x="0" y="60175"/>
                    <a:pt x="8628" y="39345"/>
                    <a:pt x="23987" y="23987"/>
                  </a:cubicBezTo>
                  <a:cubicBezTo>
                    <a:pt x="39345" y="8629"/>
                    <a:pt x="60176" y="1"/>
                    <a:pt x="81896" y="1"/>
                  </a:cubicBezTo>
                  <a:lnTo>
                    <a:pt x="737055" y="0"/>
                  </a:lnTo>
                  <a:cubicBezTo>
                    <a:pt x="758775" y="0"/>
                    <a:pt x="779605" y="8628"/>
                    <a:pt x="794963" y="23987"/>
                  </a:cubicBezTo>
                  <a:cubicBezTo>
                    <a:pt x="810321" y="39345"/>
                    <a:pt x="818949" y="60176"/>
                    <a:pt x="818949" y="81896"/>
                  </a:cubicBezTo>
                  <a:cubicBezTo>
                    <a:pt x="818949" y="456081"/>
                    <a:pt x="818950" y="830266"/>
                    <a:pt x="818950" y="1204451"/>
                  </a:cubicBezTo>
                  <a:cubicBezTo>
                    <a:pt x="818950" y="1226171"/>
                    <a:pt x="810322" y="1247001"/>
                    <a:pt x="794963" y="1262360"/>
                  </a:cubicBezTo>
                  <a:cubicBezTo>
                    <a:pt x="779605" y="1277718"/>
                    <a:pt x="758774" y="1286346"/>
                    <a:pt x="737054" y="1286346"/>
                  </a:cubicBezTo>
                  <a:lnTo>
                    <a:pt x="81895" y="1286346"/>
                  </a:lnTo>
                  <a:cubicBezTo>
                    <a:pt x="60175" y="1286346"/>
                    <a:pt x="39345" y="1277718"/>
                    <a:pt x="23986" y="1262359"/>
                  </a:cubicBezTo>
                  <a:cubicBezTo>
                    <a:pt x="8628" y="1247001"/>
                    <a:pt x="0" y="1226170"/>
                    <a:pt x="0" y="1204450"/>
                  </a:cubicBezTo>
                  <a:lnTo>
                    <a:pt x="0" y="8189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54466" tIns="54466" rIns="54466" bIns="54466" numCol="1" spcCol="1270" anchor="ctr" anchorCtr="0">
              <a:no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 defTabSz="333375">
                <a:lnSpc>
                  <a:spcPct val="95000"/>
                </a:lnSpc>
                <a:spcAft>
                  <a:spcPts val="200"/>
                </a:spcAft>
                <a:defRPr/>
              </a:pPr>
              <a:r>
                <a:rPr lang="pt-BR" sz="1200" b="1" dirty="0">
                  <a:solidFill>
                    <a:schemeClr val="tx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Divisão de Escrituração Digital</a:t>
              </a:r>
            </a:p>
            <a:p>
              <a:pPr lvl="0" algn="ctr" defTabSz="333375">
                <a:lnSpc>
                  <a:spcPct val="95000"/>
                </a:lnSpc>
                <a:spcAft>
                  <a:spcPts val="200"/>
                </a:spcAft>
                <a:defRPr/>
              </a:pPr>
              <a:r>
                <a:rPr lang="pt-BR" sz="1200" b="1" dirty="0">
                  <a:solidFill>
                    <a:schemeClr val="tx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DED</a:t>
              </a:r>
            </a:p>
          </p:txBody>
        </p:sp>
        <p:cxnSp>
          <p:nvCxnSpPr>
            <p:cNvPr id="11" name="Conector de seta reta 10"/>
            <p:cNvCxnSpPr/>
            <p:nvPr/>
          </p:nvCxnSpPr>
          <p:spPr>
            <a:xfrm>
              <a:off x="2663850" y="3473977"/>
              <a:ext cx="0" cy="2420905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Conector de seta reta 11"/>
            <p:cNvCxnSpPr/>
            <p:nvPr/>
          </p:nvCxnSpPr>
          <p:spPr>
            <a:xfrm rot="5400000">
              <a:off x="5411206" y="1404663"/>
              <a:ext cx="1584000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13" name="Forma livre 12"/>
            <p:cNvSpPr/>
            <p:nvPr/>
          </p:nvSpPr>
          <p:spPr>
            <a:xfrm>
              <a:off x="3153792" y="1151595"/>
              <a:ext cx="2376000" cy="310941"/>
            </a:xfrm>
            <a:custGeom>
              <a:avLst/>
              <a:gdLst>
                <a:gd name="connsiteX0" fmla="*/ 0 w 2653215"/>
                <a:gd name="connsiteY0" fmla="*/ 88385 h 883849"/>
                <a:gd name="connsiteX1" fmla="*/ 25887 w 2653215"/>
                <a:gd name="connsiteY1" fmla="*/ 25887 h 883849"/>
                <a:gd name="connsiteX2" fmla="*/ 88385 w 2653215"/>
                <a:gd name="connsiteY2" fmla="*/ 0 h 883849"/>
                <a:gd name="connsiteX3" fmla="*/ 2564830 w 2653215"/>
                <a:gd name="connsiteY3" fmla="*/ 0 h 883849"/>
                <a:gd name="connsiteX4" fmla="*/ 2627328 w 2653215"/>
                <a:gd name="connsiteY4" fmla="*/ 25887 h 883849"/>
                <a:gd name="connsiteX5" fmla="*/ 2653215 w 2653215"/>
                <a:gd name="connsiteY5" fmla="*/ 88385 h 883849"/>
                <a:gd name="connsiteX6" fmla="*/ 2653215 w 2653215"/>
                <a:gd name="connsiteY6" fmla="*/ 795464 h 883849"/>
                <a:gd name="connsiteX7" fmla="*/ 2627328 w 2653215"/>
                <a:gd name="connsiteY7" fmla="*/ 857962 h 883849"/>
                <a:gd name="connsiteX8" fmla="*/ 2564830 w 2653215"/>
                <a:gd name="connsiteY8" fmla="*/ 883849 h 883849"/>
                <a:gd name="connsiteX9" fmla="*/ 88385 w 2653215"/>
                <a:gd name="connsiteY9" fmla="*/ 883849 h 883849"/>
                <a:gd name="connsiteX10" fmla="*/ 25887 w 2653215"/>
                <a:gd name="connsiteY10" fmla="*/ 857962 h 883849"/>
                <a:gd name="connsiteX11" fmla="*/ 0 w 2653215"/>
                <a:gd name="connsiteY11" fmla="*/ 795464 h 883849"/>
                <a:gd name="connsiteX12" fmla="*/ 0 w 2653215"/>
                <a:gd name="connsiteY12" fmla="*/ 88385 h 883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53215" h="883849">
                  <a:moveTo>
                    <a:pt x="0" y="88385"/>
                  </a:moveTo>
                  <a:cubicBezTo>
                    <a:pt x="0" y="64944"/>
                    <a:pt x="9312" y="42463"/>
                    <a:pt x="25887" y="25887"/>
                  </a:cubicBezTo>
                  <a:cubicBezTo>
                    <a:pt x="42462" y="9312"/>
                    <a:pt x="64944" y="0"/>
                    <a:pt x="88385" y="0"/>
                  </a:cubicBezTo>
                  <a:lnTo>
                    <a:pt x="2564830" y="0"/>
                  </a:lnTo>
                  <a:cubicBezTo>
                    <a:pt x="2588271" y="0"/>
                    <a:pt x="2610752" y="9312"/>
                    <a:pt x="2627328" y="25887"/>
                  </a:cubicBezTo>
                  <a:cubicBezTo>
                    <a:pt x="2643903" y="42462"/>
                    <a:pt x="2653215" y="64944"/>
                    <a:pt x="2653215" y="88385"/>
                  </a:cubicBezTo>
                  <a:lnTo>
                    <a:pt x="2653215" y="795464"/>
                  </a:lnTo>
                  <a:cubicBezTo>
                    <a:pt x="2653215" y="818905"/>
                    <a:pt x="2643903" y="841386"/>
                    <a:pt x="2627328" y="857962"/>
                  </a:cubicBezTo>
                  <a:cubicBezTo>
                    <a:pt x="2610753" y="874537"/>
                    <a:pt x="2588272" y="883849"/>
                    <a:pt x="2564830" y="883849"/>
                  </a:cubicBezTo>
                  <a:lnTo>
                    <a:pt x="88385" y="883849"/>
                  </a:lnTo>
                  <a:cubicBezTo>
                    <a:pt x="64944" y="883849"/>
                    <a:pt x="42463" y="874537"/>
                    <a:pt x="25887" y="857962"/>
                  </a:cubicBezTo>
                  <a:cubicBezTo>
                    <a:pt x="9312" y="841387"/>
                    <a:pt x="0" y="818905"/>
                    <a:pt x="0" y="795464"/>
                  </a:cubicBezTo>
                  <a:lnTo>
                    <a:pt x="0" y="8838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75417" tIns="75417" rIns="75417" bIns="75417" numCol="1" spcCol="1270" anchor="ctr" anchorCtr="0">
              <a:no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778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Verdana" panose="020B0604030504040204" pitchFamily="34" charset="0"/>
                  <a:cs typeface="Arial" panose="020B0604020202020204" pitchFamily="34" charset="0"/>
                </a:rPr>
                <a:t>Assessoria</a:t>
              </a:r>
            </a:p>
          </p:txBody>
        </p:sp>
        <p:cxnSp>
          <p:nvCxnSpPr>
            <p:cNvPr id="14" name="Conector reto 13"/>
            <p:cNvCxnSpPr/>
            <p:nvPr/>
          </p:nvCxnSpPr>
          <p:spPr>
            <a:xfrm rot="10800000" flipV="1">
              <a:off x="5522404" y="1343960"/>
              <a:ext cx="6840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Conector de seta reta 14"/>
            <p:cNvCxnSpPr/>
            <p:nvPr/>
          </p:nvCxnSpPr>
          <p:spPr>
            <a:xfrm rot="5400000">
              <a:off x="3587935" y="2353603"/>
              <a:ext cx="324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2663850" y="4565702"/>
              <a:ext cx="25200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>
              <a:off x="2663850" y="5888564"/>
              <a:ext cx="25200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Forma livre 17"/>
            <p:cNvSpPr/>
            <p:nvPr/>
          </p:nvSpPr>
          <p:spPr>
            <a:xfrm>
              <a:off x="1954734" y="349884"/>
              <a:ext cx="8496944" cy="576000"/>
            </a:xfrm>
            <a:custGeom>
              <a:avLst/>
              <a:gdLst>
                <a:gd name="connsiteX0" fmla="*/ 0 w 2653215"/>
                <a:gd name="connsiteY0" fmla="*/ 88385 h 883849"/>
                <a:gd name="connsiteX1" fmla="*/ 25887 w 2653215"/>
                <a:gd name="connsiteY1" fmla="*/ 25887 h 883849"/>
                <a:gd name="connsiteX2" fmla="*/ 88385 w 2653215"/>
                <a:gd name="connsiteY2" fmla="*/ 0 h 883849"/>
                <a:gd name="connsiteX3" fmla="*/ 2564830 w 2653215"/>
                <a:gd name="connsiteY3" fmla="*/ 0 h 883849"/>
                <a:gd name="connsiteX4" fmla="*/ 2627328 w 2653215"/>
                <a:gd name="connsiteY4" fmla="*/ 25887 h 883849"/>
                <a:gd name="connsiteX5" fmla="*/ 2653215 w 2653215"/>
                <a:gd name="connsiteY5" fmla="*/ 88385 h 883849"/>
                <a:gd name="connsiteX6" fmla="*/ 2653215 w 2653215"/>
                <a:gd name="connsiteY6" fmla="*/ 795464 h 883849"/>
                <a:gd name="connsiteX7" fmla="*/ 2627328 w 2653215"/>
                <a:gd name="connsiteY7" fmla="*/ 857962 h 883849"/>
                <a:gd name="connsiteX8" fmla="*/ 2564830 w 2653215"/>
                <a:gd name="connsiteY8" fmla="*/ 883849 h 883849"/>
                <a:gd name="connsiteX9" fmla="*/ 88385 w 2653215"/>
                <a:gd name="connsiteY9" fmla="*/ 883849 h 883849"/>
                <a:gd name="connsiteX10" fmla="*/ 25887 w 2653215"/>
                <a:gd name="connsiteY10" fmla="*/ 857962 h 883849"/>
                <a:gd name="connsiteX11" fmla="*/ 0 w 2653215"/>
                <a:gd name="connsiteY11" fmla="*/ 795464 h 883849"/>
                <a:gd name="connsiteX12" fmla="*/ 0 w 2653215"/>
                <a:gd name="connsiteY12" fmla="*/ 88385 h 883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53215" h="883849">
                  <a:moveTo>
                    <a:pt x="0" y="88385"/>
                  </a:moveTo>
                  <a:cubicBezTo>
                    <a:pt x="0" y="64944"/>
                    <a:pt x="9312" y="42463"/>
                    <a:pt x="25887" y="25887"/>
                  </a:cubicBezTo>
                  <a:cubicBezTo>
                    <a:pt x="42462" y="9312"/>
                    <a:pt x="64944" y="0"/>
                    <a:pt x="88385" y="0"/>
                  </a:cubicBezTo>
                  <a:lnTo>
                    <a:pt x="2564830" y="0"/>
                  </a:lnTo>
                  <a:cubicBezTo>
                    <a:pt x="2588271" y="0"/>
                    <a:pt x="2610752" y="9312"/>
                    <a:pt x="2627328" y="25887"/>
                  </a:cubicBezTo>
                  <a:cubicBezTo>
                    <a:pt x="2643903" y="42462"/>
                    <a:pt x="2653215" y="64944"/>
                    <a:pt x="2653215" y="88385"/>
                  </a:cubicBezTo>
                  <a:lnTo>
                    <a:pt x="2653215" y="795464"/>
                  </a:lnTo>
                  <a:cubicBezTo>
                    <a:pt x="2653215" y="818905"/>
                    <a:pt x="2643903" y="841386"/>
                    <a:pt x="2627328" y="857962"/>
                  </a:cubicBezTo>
                  <a:cubicBezTo>
                    <a:pt x="2610753" y="874537"/>
                    <a:pt x="2588272" y="883849"/>
                    <a:pt x="2564830" y="883849"/>
                  </a:cubicBezTo>
                  <a:lnTo>
                    <a:pt x="88385" y="883849"/>
                  </a:lnTo>
                  <a:cubicBezTo>
                    <a:pt x="64944" y="883849"/>
                    <a:pt x="42463" y="874537"/>
                    <a:pt x="25887" y="857962"/>
                  </a:cubicBezTo>
                  <a:cubicBezTo>
                    <a:pt x="9312" y="841387"/>
                    <a:pt x="0" y="818905"/>
                    <a:pt x="0" y="795464"/>
                  </a:cubicBezTo>
                  <a:lnTo>
                    <a:pt x="0" y="8838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5417" tIns="75417" rIns="75417" bIns="75417" numCol="1" spcCol="1270" anchor="ctr" anchorCtr="0">
              <a:no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b="1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pt-BR" sz="2400" b="1" dirty="0">
                  <a:solidFill>
                    <a:schemeClr val="tx1"/>
                  </a:solidFill>
                </a:rPr>
                <a:t>Superintendência de Arrecadação e Informações Fiscais - </a:t>
              </a:r>
              <a:r>
                <a:rPr lang="pt-BR" sz="2000" b="1" dirty="0">
                  <a:solidFill>
                    <a:schemeClr val="tx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SAIF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orma livre 18"/>
            <p:cNvSpPr/>
            <p:nvPr/>
          </p:nvSpPr>
          <p:spPr>
            <a:xfrm>
              <a:off x="2897414" y="3557428"/>
              <a:ext cx="2556000" cy="581854"/>
            </a:xfrm>
            <a:custGeom>
              <a:avLst/>
              <a:gdLst>
                <a:gd name="connsiteX0" fmla="*/ 0 w 818950"/>
                <a:gd name="connsiteY0" fmla="*/ 81895 h 1286346"/>
                <a:gd name="connsiteX1" fmla="*/ 23987 w 818950"/>
                <a:gd name="connsiteY1" fmla="*/ 23987 h 1286346"/>
                <a:gd name="connsiteX2" fmla="*/ 81896 w 818950"/>
                <a:gd name="connsiteY2" fmla="*/ 1 h 1286346"/>
                <a:gd name="connsiteX3" fmla="*/ 737055 w 818950"/>
                <a:gd name="connsiteY3" fmla="*/ 0 h 1286346"/>
                <a:gd name="connsiteX4" fmla="*/ 794963 w 818950"/>
                <a:gd name="connsiteY4" fmla="*/ 23987 h 1286346"/>
                <a:gd name="connsiteX5" fmla="*/ 818949 w 818950"/>
                <a:gd name="connsiteY5" fmla="*/ 81896 h 1286346"/>
                <a:gd name="connsiteX6" fmla="*/ 818950 w 818950"/>
                <a:gd name="connsiteY6" fmla="*/ 1204451 h 1286346"/>
                <a:gd name="connsiteX7" fmla="*/ 794963 w 818950"/>
                <a:gd name="connsiteY7" fmla="*/ 1262360 h 1286346"/>
                <a:gd name="connsiteX8" fmla="*/ 737054 w 818950"/>
                <a:gd name="connsiteY8" fmla="*/ 1286346 h 1286346"/>
                <a:gd name="connsiteX9" fmla="*/ 81895 w 818950"/>
                <a:gd name="connsiteY9" fmla="*/ 1286346 h 1286346"/>
                <a:gd name="connsiteX10" fmla="*/ 23986 w 818950"/>
                <a:gd name="connsiteY10" fmla="*/ 1262359 h 1286346"/>
                <a:gd name="connsiteX11" fmla="*/ 0 w 818950"/>
                <a:gd name="connsiteY11" fmla="*/ 1204450 h 1286346"/>
                <a:gd name="connsiteX12" fmla="*/ 0 w 818950"/>
                <a:gd name="connsiteY12" fmla="*/ 81895 h 1286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8950" h="1286346">
                  <a:moveTo>
                    <a:pt x="0" y="81895"/>
                  </a:moveTo>
                  <a:cubicBezTo>
                    <a:pt x="0" y="60175"/>
                    <a:pt x="8628" y="39345"/>
                    <a:pt x="23987" y="23987"/>
                  </a:cubicBezTo>
                  <a:cubicBezTo>
                    <a:pt x="39345" y="8629"/>
                    <a:pt x="60176" y="1"/>
                    <a:pt x="81896" y="1"/>
                  </a:cubicBezTo>
                  <a:lnTo>
                    <a:pt x="737055" y="0"/>
                  </a:lnTo>
                  <a:cubicBezTo>
                    <a:pt x="758775" y="0"/>
                    <a:pt x="779605" y="8628"/>
                    <a:pt x="794963" y="23987"/>
                  </a:cubicBezTo>
                  <a:cubicBezTo>
                    <a:pt x="810321" y="39345"/>
                    <a:pt x="818949" y="60176"/>
                    <a:pt x="818949" y="81896"/>
                  </a:cubicBezTo>
                  <a:cubicBezTo>
                    <a:pt x="818949" y="456081"/>
                    <a:pt x="818950" y="830266"/>
                    <a:pt x="818950" y="1204451"/>
                  </a:cubicBezTo>
                  <a:cubicBezTo>
                    <a:pt x="818950" y="1226171"/>
                    <a:pt x="810322" y="1247001"/>
                    <a:pt x="794963" y="1262360"/>
                  </a:cubicBezTo>
                  <a:cubicBezTo>
                    <a:pt x="779605" y="1277718"/>
                    <a:pt x="758774" y="1286346"/>
                    <a:pt x="737054" y="1286346"/>
                  </a:cubicBezTo>
                  <a:lnTo>
                    <a:pt x="81895" y="1286346"/>
                  </a:lnTo>
                  <a:cubicBezTo>
                    <a:pt x="60175" y="1286346"/>
                    <a:pt x="39345" y="1277718"/>
                    <a:pt x="23986" y="1262359"/>
                  </a:cubicBezTo>
                  <a:cubicBezTo>
                    <a:pt x="8628" y="1247001"/>
                    <a:pt x="0" y="1226170"/>
                    <a:pt x="0" y="1204450"/>
                  </a:cubicBezTo>
                  <a:lnTo>
                    <a:pt x="0" y="8189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54466" tIns="54466" rIns="54466" bIns="54466" numCol="1" spcCol="1270" anchor="ctr" anchorCtr="0">
              <a:no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333375">
                <a:lnSpc>
                  <a:spcPct val="95000"/>
                </a:lnSpc>
                <a:spcAft>
                  <a:spcPts val="200"/>
                </a:spcAft>
                <a:defRPr/>
              </a:pPr>
              <a:r>
                <a:rPr lang="pt-BR" sz="1200" b="1" dirty="0">
                  <a:solidFill>
                    <a:schemeClr val="tx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Divisão de Cadastros de Contribuintes DCC</a:t>
              </a:r>
              <a:endPara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Forma livre 19"/>
            <p:cNvSpPr/>
            <p:nvPr/>
          </p:nvSpPr>
          <p:spPr>
            <a:xfrm>
              <a:off x="2909734" y="4264215"/>
              <a:ext cx="2556000" cy="592226"/>
            </a:xfrm>
            <a:custGeom>
              <a:avLst/>
              <a:gdLst>
                <a:gd name="connsiteX0" fmla="*/ 0 w 818950"/>
                <a:gd name="connsiteY0" fmla="*/ 81895 h 1286346"/>
                <a:gd name="connsiteX1" fmla="*/ 23987 w 818950"/>
                <a:gd name="connsiteY1" fmla="*/ 23987 h 1286346"/>
                <a:gd name="connsiteX2" fmla="*/ 81896 w 818950"/>
                <a:gd name="connsiteY2" fmla="*/ 1 h 1286346"/>
                <a:gd name="connsiteX3" fmla="*/ 737055 w 818950"/>
                <a:gd name="connsiteY3" fmla="*/ 0 h 1286346"/>
                <a:gd name="connsiteX4" fmla="*/ 794963 w 818950"/>
                <a:gd name="connsiteY4" fmla="*/ 23987 h 1286346"/>
                <a:gd name="connsiteX5" fmla="*/ 818949 w 818950"/>
                <a:gd name="connsiteY5" fmla="*/ 81896 h 1286346"/>
                <a:gd name="connsiteX6" fmla="*/ 818950 w 818950"/>
                <a:gd name="connsiteY6" fmla="*/ 1204451 h 1286346"/>
                <a:gd name="connsiteX7" fmla="*/ 794963 w 818950"/>
                <a:gd name="connsiteY7" fmla="*/ 1262360 h 1286346"/>
                <a:gd name="connsiteX8" fmla="*/ 737054 w 818950"/>
                <a:gd name="connsiteY8" fmla="*/ 1286346 h 1286346"/>
                <a:gd name="connsiteX9" fmla="*/ 81895 w 818950"/>
                <a:gd name="connsiteY9" fmla="*/ 1286346 h 1286346"/>
                <a:gd name="connsiteX10" fmla="*/ 23986 w 818950"/>
                <a:gd name="connsiteY10" fmla="*/ 1262359 h 1286346"/>
                <a:gd name="connsiteX11" fmla="*/ 0 w 818950"/>
                <a:gd name="connsiteY11" fmla="*/ 1204450 h 1286346"/>
                <a:gd name="connsiteX12" fmla="*/ 0 w 818950"/>
                <a:gd name="connsiteY12" fmla="*/ 81895 h 1286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8950" h="1286346">
                  <a:moveTo>
                    <a:pt x="0" y="81895"/>
                  </a:moveTo>
                  <a:cubicBezTo>
                    <a:pt x="0" y="60175"/>
                    <a:pt x="8628" y="39345"/>
                    <a:pt x="23987" y="23987"/>
                  </a:cubicBezTo>
                  <a:cubicBezTo>
                    <a:pt x="39345" y="8629"/>
                    <a:pt x="60176" y="1"/>
                    <a:pt x="81896" y="1"/>
                  </a:cubicBezTo>
                  <a:lnTo>
                    <a:pt x="737055" y="0"/>
                  </a:lnTo>
                  <a:cubicBezTo>
                    <a:pt x="758775" y="0"/>
                    <a:pt x="779605" y="8628"/>
                    <a:pt x="794963" y="23987"/>
                  </a:cubicBezTo>
                  <a:cubicBezTo>
                    <a:pt x="810321" y="39345"/>
                    <a:pt x="818949" y="60176"/>
                    <a:pt x="818949" y="81896"/>
                  </a:cubicBezTo>
                  <a:cubicBezTo>
                    <a:pt x="818949" y="456081"/>
                    <a:pt x="818950" y="830266"/>
                    <a:pt x="818950" y="1204451"/>
                  </a:cubicBezTo>
                  <a:cubicBezTo>
                    <a:pt x="818950" y="1226171"/>
                    <a:pt x="810322" y="1247001"/>
                    <a:pt x="794963" y="1262360"/>
                  </a:cubicBezTo>
                  <a:cubicBezTo>
                    <a:pt x="779605" y="1277718"/>
                    <a:pt x="758774" y="1286346"/>
                    <a:pt x="737054" y="1286346"/>
                  </a:cubicBezTo>
                  <a:lnTo>
                    <a:pt x="81895" y="1286346"/>
                  </a:lnTo>
                  <a:cubicBezTo>
                    <a:pt x="60175" y="1286346"/>
                    <a:pt x="39345" y="1277718"/>
                    <a:pt x="23986" y="1262359"/>
                  </a:cubicBezTo>
                  <a:cubicBezTo>
                    <a:pt x="8628" y="1247001"/>
                    <a:pt x="0" y="1226170"/>
                    <a:pt x="0" y="1204450"/>
                  </a:cubicBezTo>
                  <a:lnTo>
                    <a:pt x="0" y="8189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54466" tIns="54466" rIns="54466" bIns="54466" numCol="1" spcCol="1270" anchor="ctr" anchorCtr="0">
              <a:no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333375">
                <a:lnSpc>
                  <a:spcPct val="95000"/>
                </a:lnSpc>
                <a:spcAft>
                  <a:spcPts val="200"/>
                </a:spcAft>
                <a:defRPr/>
              </a:pPr>
              <a:r>
                <a:rPr lang="pt-BR" sz="1200" b="1" dirty="0">
                  <a:solidFill>
                    <a:schemeClr val="tx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Divisão de Valor Adicional Fiscal</a:t>
              </a:r>
            </a:p>
            <a:p>
              <a:pPr lvl="0" algn="ctr" defTabSz="333375">
                <a:lnSpc>
                  <a:spcPct val="95000"/>
                </a:lnSpc>
                <a:spcAft>
                  <a:spcPts val="200"/>
                </a:spcAft>
                <a:defRPr/>
              </a:pPr>
              <a:r>
                <a:rPr lang="pt-BR" sz="1200" b="1" dirty="0">
                  <a:solidFill>
                    <a:schemeClr val="tx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DVAF</a:t>
              </a:r>
            </a:p>
          </p:txBody>
        </p:sp>
        <p:cxnSp>
          <p:nvCxnSpPr>
            <p:cNvPr id="21" name="Conector de seta reta 20"/>
            <p:cNvCxnSpPr/>
            <p:nvPr/>
          </p:nvCxnSpPr>
          <p:spPr>
            <a:xfrm>
              <a:off x="7776113" y="3356410"/>
              <a:ext cx="0" cy="2347608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Conector reto 21"/>
            <p:cNvCxnSpPr/>
            <p:nvPr/>
          </p:nvCxnSpPr>
          <p:spPr>
            <a:xfrm>
              <a:off x="2663850" y="3891240"/>
              <a:ext cx="252000" cy="1588"/>
            </a:xfrm>
            <a:prstGeom prst="line">
              <a:avLst/>
            </a:prstGeom>
            <a:ln w="317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23" name="Forma livre 22"/>
            <p:cNvSpPr/>
            <p:nvPr/>
          </p:nvSpPr>
          <p:spPr>
            <a:xfrm>
              <a:off x="7969204" y="3729205"/>
              <a:ext cx="2556000" cy="576000"/>
            </a:xfrm>
            <a:custGeom>
              <a:avLst/>
              <a:gdLst>
                <a:gd name="connsiteX0" fmla="*/ 0 w 818950"/>
                <a:gd name="connsiteY0" fmla="*/ 81895 h 1286346"/>
                <a:gd name="connsiteX1" fmla="*/ 23987 w 818950"/>
                <a:gd name="connsiteY1" fmla="*/ 23987 h 1286346"/>
                <a:gd name="connsiteX2" fmla="*/ 81896 w 818950"/>
                <a:gd name="connsiteY2" fmla="*/ 1 h 1286346"/>
                <a:gd name="connsiteX3" fmla="*/ 737055 w 818950"/>
                <a:gd name="connsiteY3" fmla="*/ 0 h 1286346"/>
                <a:gd name="connsiteX4" fmla="*/ 794963 w 818950"/>
                <a:gd name="connsiteY4" fmla="*/ 23987 h 1286346"/>
                <a:gd name="connsiteX5" fmla="*/ 818949 w 818950"/>
                <a:gd name="connsiteY5" fmla="*/ 81896 h 1286346"/>
                <a:gd name="connsiteX6" fmla="*/ 818950 w 818950"/>
                <a:gd name="connsiteY6" fmla="*/ 1204451 h 1286346"/>
                <a:gd name="connsiteX7" fmla="*/ 794963 w 818950"/>
                <a:gd name="connsiteY7" fmla="*/ 1262360 h 1286346"/>
                <a:gd name="connsiteX8" fmla="*/ 737054 w 818950"/>
                <a:gd name="connsiteY8" fmla="*/ 1286346 h 1286346"/>
                <a:gd name="connsiteX9" fmla="*/ 81895 w 818950"/>
                <a:gd name="connsiteY9" fmla="*/ 1286346 h 1286346"/>
                <a:gd name="connsiteX10" fmla="*/ 23986 w 818950"/>
                <a:gd name="connsiteY10" fmla="*/ 1262359 h 1286346"/>
                <a:gd name="connsiteX11" fmla="*/ 0 w 818950"/>
                <a:gd name="connsiteY11" fmla="*/ 1204450 h 1286346"/>
                <a:gd name="connsiteX12" fmla="*/ 0 w 818950"/>
                <a:gd name="connsiteY12" fmla="*/ 81895 h 1286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8950" h="1286346">
                  <a:moveTo>
                    <a:pt x="0" y="81895"/>
                  </a:moveTo>
                  <a:cubicBezTo>
                    <a:pt x="0" y="60175"/>
                    <a:pt x="8628" y="39345"/>
                    <a:pt x="23987" y="23987"/>
                  </a:cubicBezTo>
                  <a:cubicBezTo>
                    <a:pt x="39345" y="8629"/>
                    <a:pt x="60176" y="1"/>
                    <a:pt x="81896" y="1"/>
                  </a:cubicBezTo>
                  <a:lnTo>
                    <a:pt x="737055" y="0"/>
                  </a:lnTo>
                  <a:cubicBezTo>
                    <a:pt x="758775" y="0"/>
                    <a:pt x="779605" y="8628"/>
                    <a:pt x="794963" y="23987"/>
                  </a:cubicBezTo>
                  <a:cubicBezTo>
                    <a:pt x="810321" y="39345"/>
                    <a:pt x="818949" y="60176"/>
                    <a:pt x="818949" y="81896"/>
                  </a:cubicBezTo>
                  <a:cubicBezTo>
                    <a:pt x="818949" y="456081"/>
                    <a:pt x="818950" y="830266"/>
                    <a:pt x="818950" y="1204451"/>
                  </a:cubicBezTo>
                  <a:cubicBezTo>
                    <a:pt x="818950" y="1226171"/>
                    <a:pt x="810322" y="1247001"/>
                    <a:pt x="794963" y="1262360"/>
                  </a:cubicBezTo>
                  <a:cubicBezTo>
                    <a:pt x="779605" y="1277718"/>
                    <a:pt x="758774" y="1286346"/>
                    <a:pt x="737054" y="1286346"/>
                  </a:cubicBezTo>
                  <a:lnTo>
                    <a:pt x="81895" y="1286346"/>
                  </a:lnTo>
                  <a:cubicBezTo>
                    <a:pt x="60175" y="1286346"/>
                    <a:pt x="39345" y="1277718"/>
                    <a:pt x="23986" y="1262359"/>
                  </a:cubicBezTo>
                  <a:cubicBezTo>
                    <a:pt x="8628" y="1247001"/>
                    <a:pt x="0" y="1226170"/>
                    <a:pt x="0" y="1204450"/>
                  </a:cubicBezTo>
                  <a:lnTo>
                    <a:pt x="0" y="8189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54466" tIns="54466" rIns="54466" bIns="54466" numCol="1" spcCol="1270" anchor="ctr" anchorCtr="0">
              <a:no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33375">
                <a:lnSpc>
                  <a:spcPct val="95000"/>
                </a:lnSpc>
                <a:spcAft>
                  <a:spcPts val="200"/>
                </a:spcAft>
              </a:pPr>
              <a:r>
                <a:rPr lang="pt-BR" sz="1200" b="1" dirty="0">
                  <a:ea typeface="Verdana" panose="020B0604030504040204" pitchFamily="34" charset="0"/>
                  <a:cs typeface="Verdana" panose="020B0604030504040204" pitchFamily="34" charset="0"/>
                </a:rPr>
                <a:t>Divisão de Gestão da Informação </a:t>
              </a:r>
            </a:p>
            <a:p>
              <a:pPr algn="ctr" defTabSz="333375">
                <a:lnSpc>
                  <a:spcPct val="95000"/>
                </a:lnSpc>
                <a:spcAft>
                  <a:spcPts val="200"/>
                </a:spcAft>
              </a:pPr>
              <a:r>
                <a:rPr lang="pt-BR" sz="1200" b="1" dirty="0">
                  <a:ea typeface="Verdana" panose="020B0604030504040204" pitchFamily="34" charset="0"/>
                  <a:cs typeface="Verdana" panose="020B0604030504040204" pitchFamily="34" charset="0"/>
                </a:rPr>
                <a:t>DGI</a:t>
              </a:r>
              <a:endParaRPr lang="pt-BR" sz="12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" name="Forma livre 23"/>
            <p:cNvSpPr/>
            <p:nvPr/>
          </p:nvSpPr>
          <p:spPr>
            <a:xfrm>
              <a:off x="7981524" y="4567653"/>
              <a:ext cx="2556000" cy="576000"/>
            </a:xfrm>
            <a:custGeom>
              <a:avLst/>
              <a:gdLst>
                <a:gd name="connsiteX0" fmla="*/ 0 w 818950"/>
                <a:gd name="connsiteY0" fmla="*/ 81895 h 1286346"/>
                <a:gd name="connsiteX1" fmla="*/ 23987 w 818950"/>
                <a:gd name="connsiteY1" fmla="*/ 23987 h 1286346"/>
                <a:gd name="connsiteX2" fmla="*/ 81896 w 818950"/>
                <a:gd name="connsiteY2" fmla="*/ 1 h 1286346"/>
                <a:gd name="connsiteX3" fmla="*/ 737055 w 818950"/>
                <a:gd name="connsiteY3" fmla="*/ 0 h 1286346"/>
                <a:gd name="connsiteX4" fmla="*/ 794963 w 818950"/>
                <a:gd name="connsiteY4" fmla="*/ 23987 h 1286346"/>
                <a:gd name="connsiteX5" fmla="*/ 818949 w 818950"/>
                <a:gd name="connsiteY5" fmla="*/ 81896 h 1286346"/>
                <a:gd name="connsiteX6" fmla="*/ 818950 w 818950"/>
                <a:gd name="connsiteY6" fmla="*/ 1204451 h 1286346"/>
                <a:gd name="connsiteX7" fmla="*/ 794963 w 818950"/>
                <a:gd name="connsiteY7" fmla="*/ 1262360 h 1286346"/>
                <a:gd name="connsiteX8" fmla="*/ 737054 w 818950"/>
                <a:gd name="connsiteY8" fmla="*/ 1286346 h 1286346"/>
                <a:gd name="connsiteX9" fmla="*/ 81895 w 818950"/>
                <a:gd name="connsiteY9" fmla="*/ 1286346 h 1286346"/>
                <a:gd name="connsiteX10" fmla="*/ 23986 w 818950"/>
                <a:gd name="connsiteY10" fmla="*/ 1262359 h 1286346"/>
                <a:gd name="connsiteX11" fmla="*/ 0 w 818950"/>
                <a:gd name="connsiteY11" fmla="*/ 1204450 h 1286346"/>
                <a:gd name="connsiteX12" fmla="*/ 0 w 818950"/>
                <a:gd name="connsiteY12" fmla="*/ 81895 h 1286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8950" h="1286346">
                  <a:moveTo>
                    <a:pt x="0" y="81895"/>
                  </a:moveTo>
                  <a:cubicBezTo>
                    <a:pt x="0" y="60175"/>
                    <a:pt x="8628" y="39345"/>
                    <a:pt x="23987" y="23987"/>
                  </a:cubicBezTo>
                  <a:cubicBezTo>
                    <a:pt x="39345" y="8629"/>
                    <a:pt x="60176" y="1"/>
                    <a:pt x="81896" y="1"/>
                  </a:cubicBezTo>
                  <a:lnTo>
                    <a:pt x="737055" y="0"/>
                  </a:lnTo>
                  <a:cubicBezTo>
                    <a:pt x="758775" y="0"/>
                    <a:pt x="779605" y="8628"/>
                    <a:pt x="794963" y="23987"/>
                  </a:cubicBezTo>
                  <a:cubicBezTo>
                    <a:pt x="810321" y="39345"/>
                    <a:pt x="818949" y="60176"/>
                    <a:pt x="818949" y="81896"/>
                  </a:cubicBezTo>
                  <a:cubicBezTo>
                    <a:pt x="818949" y="456081"/>
                    <a:pt x="818950" y="830266"/>
                    <a:pt x="818950" y="1204451"/>
                  </a:cubicBezTo>
                  <a:cubicBezTo>
                    <a:pt x="818950" y="1226171"/>
                    <a:pt x="810322" y="1247001"/>
                    <a:pt x="794963" y="1262360"/>
                  </a:cubicBezTo>
                  <a:cubicBezTo>
                    <a:pt x="779605" y="1277718"/>
                    <a:pt x="758774" y="1286346"/>
                    <a:pt x="737054" y="1286346"/>
                  </a:cubicBezTo>
                  <a:lnTo>
                    <a:pt x="81895" y="1286346"/>
                  </a:lnTo>
                  <a:cubicBezTo>
                    <a:pt x="60175" y="1286346"/>
                    <a:pt x="39345" y="1277718"/>
                    <a:pt x="23986" y="1262359"/>
                  </a:cubicBezTo>
                  <a:cubicBezTo>
                    <a:pt x="8628" y="1247001"/>
                    <a:pt x="0" y="1226170"/>
                    <a:pt x="0" y="1204450"/>
                  </a:cubicBezTo>
                  <a:lnTo>
                    <a:pt x="0" y="8189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54466" tIns="54466" rIns="54466" bIns="54466" numCol="1" spcCol="1270" anchor="ctr" anchorCtr="0">
              <a:no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333375">
                <a:lnSpc>
                  <a:spcPct val="95000"/>
                </a:lnSpc>
                <a:spcAft>
                  <a:spcPts val="200"/>
                </a:spcAft>
                <a:defRPr/>
              </a:pPr>
              <a:r>
                <a:rPr lang="pt-BR" sz="1200" b="1" dirty="0">
                  <a:solidFill>
                    <a:schemeClr val="tx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Divisão de Projetos Estratégicos </a:t>
              </a:r>
            </a:p>
            <a:p>
              <a:pPr lvl="0" algn="ctr" defTabSz="333375">
                <a:lnSpc>
                  <a:spcPct val="95000"/>
                </a:lnSpc>
                <a:spcAft>
                  <a:spcPts val="200"/>
                </a:spcAft>
                <a:defRPr/>
              </a:pPr>
              <a:r>
                <a:rPr lang="pt-BR" sz="1200" b="1" dirty="0">
                  <a:solidFill>
                    <a:schemeClr val="tx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DPE</a:t>
              </a:r>
            </a:p>
          </p:txBody>
        </p:sp>
        <p:cxnSp>
          <p:nvCxnSpPr>
            <p:cNvPr id="25" name="Conector reto 24"/>
            <p:cNvCxnSpPr/>
            <p:nvPr/>
          </p:nvCxnSpPr>
          <p:spPr>
            <a:xfrm>
              <a:off x="7776113" y="4053933"/>
              <a:ext cx="21600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>
              <a:off x="7776113" y="4910473"/>
              <a:ext cx="21600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>
              <a:off x="2655830" y="5168106"/>
              <a:ext cx="252000" cy="1588"/>
            </a:xfrm>
            <a:prstGeom prst="line">
              <a:avLst/>
            </a:prstGeom>
            <a:ln w="317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28" name="Forma livre 27"/>
            <p:cNvSpPr/>
            <p:nvPr/>
          </p:nvSpPr>
          <p:spPr>
            <a:xfrm>
              <a:off x="7969204" y="5395394"/>
              <a:ext cx="2556000" cy="576000"/>
            </a:xfrm>
            <a:custGeom>
              <a:avLst/>
              <a:gdLst>
                <a:gd name="connsiteX0" fmla="*/ 0 w 818950"/>
                <a:gd name="connsiteY0" fmla="*/ 81895 h 1286346"/>
                <a:gd name="connsiteX1" fmla="*/ 23987 w 818950"/>
                <a:gd name="connsiteY1" fmla="*/ 23987 h 1286346"/>
                <a:gd name="connsiteX2" fmla="*/ 81896 w 818950"/>
                <a:gd name="connsiteY2" fmla="*/ 1 h 1286346"/>
                <a:gd name="connsiteX3" fmla="*/ 737055 w 818950"/>
                <a:gd name="connsiteY3" fmla="*/ 0 h 1286346"/>
                <a:gd name="connsiteX4" fmla="*/ 794963 w 818950"/>
                <a:gd name="connsiteY4" fmla="*/ 23987 h 1286346"/>
                <a:gd name="connsiteX5" fmla="*/ 818949 w 818950"/>
                <a:gd name="connsiteY5" fmla="*/ 81896 h 1286346"/>
                <a:gd name="connsiteX6" fmla="*/ 818950 w 818950"/>
                <a:gd name="connsiteY6" fmla="*/ 1204451 h 1286346"/>
                <a:gd name="connsiteX7" fmla="*/ 794963 w 818950"/>
                <a:gd name="connsiteY7" fmla="*/ 1262360 h 1286346"/>
                <a:gd name="connsiteX8" fmla="*/ 737054 w 818950"/>
                <a:gd name="connsiteY8" fmla="*/ 1286346 h 1286346"/>
                <a:gd name="connsiteX9" fmla="*/ 81895 w 818950"/>
                <a:gd name="connsiteY9" fmla="*/ 1286346 h 1286346"/>
                <a:gd name="connsiteX10" fmla="*/ 23986 w 818950"/>
                <a:gd name="connsiteY10" fmla="*/ 1262359 h 1286346"/>
                <a:gd name="connsiteX11" fmla="*/ 0 w 818950"/>
                <a:gd name="connsiteY11" fmla="*/ 1204450 h 1286346"/>
                <a:gd name="connsiteX12" fmla="*/ 0 w 818950"/>
                <a:gd name="connsiteY12" fmla="*/ 81895 h 1286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8950" h="1286346">
                  <a:moveTo>
                    <a:pt x="0" y="81895"/>
                  </a:moveTo>
                  <a:cubicBezTo>
                    <a:pt x="0" y="60175"/>
                    <a:pt x="8628" y="39345"/>
                    <a:pt x="23987" y="23987"/>
                  </a:cubicBezTo>
                  <a:cubicBezTo>
                    <a:pt x="39345" y="8629"/>
                    <a:pt x="60176" y="1"/>
                    <a:pt x="81896" y="1"/>
                  </a:cubicBezTo>
                  <a:lnTo>
                    <a:pt x="737055" y="0"/>
                  </a:lnTo>
                  <a:cubicBezTo>
                    <a:pt x="758775" y="0"/>
                    <a:pt x="779605" y="8628"/>
                    <a:pt x="794963" y="23987"/>
                  </a:cubicBezTo>
                  <a:cubicBezTo>
                    <a:pt x="810321" y="39345"/>
                    <a:pt x="818949" y="60176"/>
                    <a:pt x="818949" y="81896"/>
                  </a:cubicBezTo>
                  <a:cubicBezTo>
                    <a:pt x="818949" y="456081"/>
                    <a:pt x="818950" y="830266"/>
                    <a:pt x="818950" y="1204451"/>
                  </a:cubicBezTo>
                  <a:cubicBezTo>
                    <a:pt x="818950" y="1226171"/>
                    <a:pt x="810322" y="1247001"/>
                    <a:pt x="794963" y="1262360"/>
                  </a:cubicBezTo>
                  <a:cubicBezTo>
                    <a:pt x="779605" y="1277718"/>
                    <a:pt x="758774" y="1286346"/>
                    <a:pt x="737054" y="1286346"/>
                  </a:cubicBezTo>
                  <a:lnTo>
                    <a:pt x="81895" y="1286346"/>
                  </a:lnTo>
                  <a:cubicBezTo>
                    <a:pt x="60175" y="1286346"/>
                    <a:pt x="39345" y="1277718"/>
                    <a:pt x="23986" y="1262359"/>
                  </a:cubicBezTo>
                  <a:cubicBezTo>
                    <a:pt x="8628" y="1247001"/>
                    <a:pt x="0" y="1226170"/>
                    <a:pt x="0" y="1204450"/>
                  </a:cubicBezTo>
                  <a:lnTo>
                    <a:pt x="0" y="8189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54466" tIns="54466" rIns="54466" bIns="54466" numCol="1" spcCol="1270" anchor="ctr" anchorCtr="0">
              <a:no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33375">
                <a:lnSpc>
                  <a:spcPct val="95000"/>
                </a:lnSpc>
                <a:spcAft>
                  <a:spcPts val="200"/>
                </a:spcAft>
                <a:defRPr/>
              </a:pPr>
              <a:r>
                <a:rPr lang="pt-BR" sz="1200" b="1" dirty="0">
                  <a:solidFill>
                    <a:schemeClr val="tx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Divisão de Gestão da Arrecadação DGA</a:t>
              </a: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7764830" y="5687458"/>
              <a:ext cx="21600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30" name="Forma livre 29"/>
            <p:cNvSpPr/>
            <p:nvPr/>
          </p:nvSpPr>
          <p:spPr>
            <a:xfrm>
              <a:off x="3171722" y="1640805"/>
              <a:ext cx="2376000" cy="318698"/>
            </a:xfrm>
            <a:custGeom>
              <a:avLst/>
              <a:gdLst>
                <a:gd name="connsiteX0" fmla="*/ 0 w 2653215"/>
                <a:gd name="connsiteY0" fmla="*/ 88385 h 883849"/>
                <a:gd name="connsiteX1" fmla="*/ 25887 w 2653215"/>
                <a:gd name="connsiteY1" fmla="*/ 25887 h 883849"/>
                <a:gd name="connsiteX2" fmla="*/ 88385 w 2653215"/>
                <a:gd name="connsiteY2" fmla="*/ 0 h 883849"/>
                <a:gd name="connsiteX3" fmla="*/ 2564830 w 2653215"/>
                <a:gd name="connsiteY3" fmla="*/ 0 h 883849"/>
                <a:gd name="connsiteX4" fmla="*/ 2627328 w 2653215"/>
                <a:gd name="connsiteY4" fmla="*/ 25887 h 883849"/>
                <a:gd name="connsiteX5" fmla="*/ 2653215 w 2653215"/>
                <a:gd name="connsiteY5" fmla="*/ 88385 h 883849"/>
                <a:gd name="connsiteX6" fmla="*/ 2653215 w 2653215"/>
                <a:gd name="connsiteY6" fmla="*/ 795464 h 883849"/>
                <a:gd name="connsiteX7" fmla="*/ 2627328 w 2653215"/>
                <a:gd name="connsiteY7" fmla="*/ 857962 h 883849"/>
                <a:gd name="connsiteX8" fmla="*/ 2564830 w 2653215"/>
                <a:gd name="connsiteY8" fmla="*/ 883849 h 883849"/>
                <a:gd name="connsiteX9" fmla="*/ 88385 w 2653215"/>
                <a:gd name="connsiteY9" fmla="*/ 883849 h 883849"/>
                <a:gd name="connsiteX10" fmla="*/ 25887 w 2653215"/>
                <a:gd name="connsiteY10" fmla="*/ 857962 h 883849"/>
                <a:gd name="connsiteX11" fmla="*/ 0 w 2653215"/>
                <a:gd name="connsiteY11" fmla="*/ 795464 h 883849"/>
                <a:gd name="connsiteX12" fmla="*/ 0 w 2653215"/>
                <a:gd name="connsiteY12" fmla="*/ 88385 h 883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53215" h="883849">
                  <a:moveTo>
                    <a:pt x="0" y="88385"/>
                  </a:moveTo>
                  <a:cubicBezTo>
                    <a:pt x="0" y="64944"/>
                    <a:pt x="9312" y="42463"/>
                    <a:pt x="25887" y="25887"/>
                  </a:cubicBezTo>
                  <a:cubicBezTo>
                    <a:pt x="42462" y="9312"/>
                    <a:pt x="64944" y="0"/>
                    <a:pt x="88385" y="0"/>
                  </a:cubicBezTo>
                  <a:lnTo>
                    <a:pt x="2564830" y="0"/>
                  </a:lnTo>
                  <a:cubicBezTo>
                    <a:pt x="2588271" y="0"/>
                    <a:pt x="2610752" y="9312"/>
                    <a:pt x="2627328" y="25887"/>
                  </a:cubicBezTo>
                  <a:cubicBezTo>
                    <a:pt x="2643903" y="42462"/>
                    <a:pt x="2653215" y="64944"/>
                    <a:pt x="2653215" y="88385"/>
                  </a:cubicBezTo>
                  <a:lnTo>
                    <a:pt x="2653215" y="795464"/>
                  </a:lnTo>
                  <a:cubicBezTo>
                    <a:pt x="2653215" y="818905"/>
                    <a:pt x="2643903" y="841386"/>
                    <a:pt x="2627328" y="857962"/>
                  </a:cubicBezTo>
                  <a:cubicBezTo>
                    <a:pt x="2610753" y="874537"/>
                    <a:pt x="2588272" y="883849"/>
                    <a:pt x="2564830" y="883849"/>
                  </a:cubicBezTo>
                  <a:lnTo>
                    <a:pt x="88385" y="883849"/>
                  </a:lnTo>
                  <a:cubicBezTo>
                    <a:pt x="64944" y="883849"/>
                    <a:pt x="42463" y="874537"/>
                    <a:pt x="25887" y="857962"/>
                  </a:cubicBezTo>
                  <a:cubicBezTo>
                    <a:pt x="9312" y="841387"/>
                    <a:pt x="0" y="818905"/>
                    <a:pt x="0" y="795464"/>
                  </a:cubicBezTo>
                  <a:lnTo>
                    <a:pt x="0" y="8838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75417" tIns="75417" rIns="75417" bIns="75417" numCol="1" spcCol="1270" anchor="ctr" anchorCtr="0">
              <a:no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200" b="1" dirty="0">
                  <a:solidFill>
                    <a:schemeClr val="tx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Educação Fiscal</a:t>
              </a:r>
              <a:endPara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" name="Conector reto 30"/>
            <p:cNvCxnSpPr/>
            <p:nvPr/>
          </p:nvCxnSpPr>
          <p:spPr>
            <a:xfrm flipH="1" flipV="1">
              <a:off x="5547722" y="1801787"/>
              <a:ext cx="658683" cy="200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Forma livre 31"/>
            <p:cNvSpPr/>
            <p:nvPr/>
          </p:nvSpPr>
          <p:spPr>
            <a:xfrm>
              <a:off x="6876621" y="1151595"/>
              <a:ext cx="2376000" cy="348892"/>
            </a:xfrm>
            <a:custGeom>
              <a:avLst/>
              <a:gdLst>
                <a:gd name="connsiteX0" fmla="*/ 0 w 2653215"/>
                <a:gd name="connsiteY0" fmla="*/ 88385 h 883849"/>
                <a:gd name="connsiteX1" fmla="*/ 25887 w 2653215"/>
                <a:gd name="connsiteY1" fmla="*/ 25887 h 883849"/>
                <a:gd name="connsiteX2" fmla="*/ 88385 w 2653215"/>
                <a:gd name="connsiteY2" fmla="*/ 0 h 883849"/>
                <a:gd name="connsiteX3" fmla="*/ 2564830 w 2653215"/>
                <a:gd name="connsiteY3" fmla="*/ 0 h 883849"/>
                <a:gd name="connsiteX4" fmla="*/ 2627328 w 2653215"/>
                <a:gd name="connsiteY4" fmla="*/ 25887 h 883849"/>
                <a:gd name="connsiteX5" fmla="*/ 2653215 w 2653215"/>
                <a:gd name="connsiteY5" fmla="*/ 88385 h 883849"/>
                <a:gd name="connsiteX6" fmla="*/ 2653215 w 2653215"/>
                <a:gd name="connsiteY6" fmla="*/ 795464 h 883849"/>
                <a:gd name="connsiteX7" fmla="*/ 2627328 w 2653215"/>
                <a:gd name="connsiteY7" fmla="*/ 857962 h 883849"/>
                <a:gd name="connsiteX8" fmla="*/ 2564830 w 2653215"/>
                <a:gd name="connsiteY8" fmla="*/ 883849 h 883849"/>
                <a:gd name="connsiteX9" fmla="*/ 88385 w 2653215"/>
                <a:gd name="connsiteY9" fmla="*/ 883849 h 883849"/>
                <a:gd name="connsiteX10" fmla="*/ 25887 w 2653215"/>
                <a:gd name="connsiteY10" fmla="*/ 857962 h 883849"/>
                <a:gd name="connsiteX11" fmla="*/ 0 w 2653215"/>
                <a:gd name="connsiteY11" fmla="*/ 795464 h 883849"/>
                <a:gd name="connsiteX12" fmla="*/ 0 w 2653215"/>
                <a:gd name="connsiteY12" fmla="*/ 88385 h 883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53215" h="883849">
                  <a:moveTo>
                    <a:pt x="0" y="88385"/>
                  </a:moveTo>
                  <a:cubicBezTo>
                    <a:pt x="0" y="64944"/>
                    <a:pt x="9312" y="42463"/>
                    <a:pt x="25887" y="25887"/>
                  </a:cubicBezTo>
                  <a:cubicBezTo>
                    <a:pt x="42462" y="9312"/>
                    <a:pt x="64944" y="0"/>
                    <a:pt x="88385" y="0"/>
                  </a:cubicBezTo>
                  <a:lnTo>
                    <a:pt x="2564830" y="0"/>
                  </a:lnTo>
                  <a:cubicBezTo>
                    <a:pt x="2588271" y="0"/>
                    <a:pt x="2610752" y="9312"/>
                    <a:pt x="2627328" y="25887"/>
                  </a:cubicBezTo>
                  <a:cubicBezTo>
                    <a:pt x="2643903" y="42462"/>
                    <a:pt x="2653215" y="64944"/>
                    <a:pt x="2653215" y="88385"/>
                  </a:cubicBezTo>
                  <a:lnTo>
                    <a:pt x="2653215" y="795464"/>
                  </a:lnTo>
                  <a:cubicBezTo>
                    <a:pt x="2653215" y="818905"/>
                    <a:pt x="2643903" y="841386"/>
                    <a:pt x="2627328" y="857962"/>
                  </a:cubicBezTo>
                  <a:cubicBezTo>
                    <a:pt x="2610753" y="874537"/>
                    <a:pt x="2588272" y="883849"/>
                    <a:pt x="2564830" y="883849"/>
                  </a:cubicBezTo>
                  <a:lnTo>
                    <a:pt x="88385" y="883849"/>
                  </a:lnTo>
                  <a:cubicBezTo>
                    <a:pt x="64944" y="883849"/>
                    <a:pt x="42463" y="874537"/>
                    <a:pt x="25887" y="857962"/>
                  </a:cubicBezTo>
                  <a:cubicBezTo>
                    <a:pt x="9312" y="841387"/>
                    <a:pt x="0" y="818905"/>
                    <a:pt x="0" y="795464"/>
                  </a:cubicBezTo>
                  <a:lnTo>
                    <a:pt x="0" y="8838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75417" tIns="75417" rIns="75417" bIns="75417" numCol="1" spcCol="1270" anchor="ctr" anchorCtr="0">
              <a:no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778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Verdana" panose="020B0604030504040204" pitchFamily="34" charset="0"/>
                  <a:cs typeface="Arial" panose="020B0604020202020204" pitchFamily="34" charset="0"/>
                </a:rPr>
                <a:t>Apoio e Execução Orçamentária</a:t>
              </a:r>
              <a:endPara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3" name="Conector reto 32"/>
            <p:cNvCxnSpPr/>
            <p:nvPr/>
          </p:nvCxnSpPr>
          <p:spPr>
            <a:xfrm rot="10800000" flipV="1">
              <a:off x="6176776" y="1337867"/>
              <a:ext cx="6840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 flipH="1" flipV="1">
              <a:off x="6176775" y="2201268"/>
              <a:ext cx="2448000" cy="200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" name="Conector de seta reta 34"/>
            <p:cNvCxnSpPr/>
            <p:nvPr/>
          </p:nvCxnSpPr>
          <p:spPr>
            <a:xfrm rot="5400000">
              <a:off x="8462775" y="2355193"/>
              <a:ext cx="324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" name="Conector reto 35"/>
            <p:cNvCxnSpPr/>
            <p:nvPr/>
          </p:nvCxnSpPr>
          <p:spPr>
            <a:xfrm flipH="1" flipV="1">
              <a:off x="3732546" y="2195157"/>
              <a:ext cx="2448000" cy="200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37" name="Forma livre 36"/>
            <p:cNvSpPr/>
            <p:nvPr/>
          </p:nvSpPr>
          <p:spPr>
            <a:xfrm>
              <a:off x="7282224" y="2541464"/>
              <a:ext cx="3255300" cy="936000"/>
            </a:xfrm>
            <a:custGeom>
              <a:avLst/>
              <a:gdLst>
                <a:gd name="connsiteX0" fmla="*/ 0 w 2653215"/>
                <a:gd name="connsiteY0" fmla="*/ 88385 h 883849"/>
                <a:gd name="connsiteX1" fmla="*/ 25887 w 2653215"/>
                <a:gd name="connsiteY1" fmla="*/ 25887 h 883849"/>
                <a:gd name="connsiteX2" fmla="*/ 88385 w 2653215"/>
                <a:gd name="connsiteY2" fmla="*/ 0 h 883849"/>
                <a:gd name="connsiteX3" fmla="*/ 2564830 w 2653215"/>
                <a:gd name="connsiteY3" fmla="*/ 0 h 883849"/>
                <a:gd name="connsiteX4" fmla="*/ 2627328 w 2653215"/>
                <a:gd name="connsiteY4" fmla="*/ 25887 h 883849"/>
                <a:gd name="connsiteX5" fmla="*/ 2653215 w 2653215"/>
                <a:gd name="connsiteY5" fmla="*/ 88385 h 883849"/>
                <a:gd name="connsiteX6" fmla="*/ 2653215 w 2653215"/>
                <a:gd name="connsiteY6" fmla="*/ 795464 h 883849"/>
                <a:gd name="connsiteX7" fmla="*/ 2627328 w 2653215"/>
                <a:gd name="connsiteY7" fmla="*/ 857962 h 883849"/>
                <a:gd name="connsiteX8" fmla="*/ 2564830 w 2653215"/>
                <a:gd name="connsiteY8" fmla="*/ 883849 h 883849"/>
                <a:gd name="connsiteX9" fmla="*/ 88385 w 2653215"/>
                <a:gd name="connsiteY9" fmla="*/ 883849 h 883849"/>
                <a:gd name="connsiteX10" fmla="*/ 25887 w 2653215"/>
                <a:gd name="connsiteY10" fmla="*/ 857962 h 883849"/>
                <a:gd name="connsiteX11" fmla="*/ 0 w 2653215"/>
                <a:gd name="connsiteY11" fmla="*/ 795464 h 883849"/>
                <a:gd name="connsiteX12" fmla="*/ 0 w 2653215"/>
                <a:gd name="connsiteY12" fmla="*/ 88385 h 883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53215" h="883849">
                  <a:moveTo>
                    <a:pt x="0" y="88385"/>
                  </a:moveTo>
                  <a:cubicBezTo>
                    <a:pt x="0" y="64944"/>
                    <a:pt x="9312" y="42463"/>
                    <a:pt x="25887" y="25887"/>
                  </a:cubicBezTo>
                  <a:cubicBezTo>
                    <a:pt x="42462" y="9312"/>
                    <a:pt x="64944" y="0"/>
                    <a:pt x="88385" y="0"/>
                  </a:cubicBezTo>
                  <a:lnTo>
                    <a:pt x="2564830" y="0"/>
                  </a:lnTo>
                  <a:cubicBezTo>
                    <a:pt x="2588271" y="0"/>
                    <a:pt x="2610752" y="9312"/>
                    <a:pt x="2627328" y="25887"/>
                  </a:cubicBezTo>
                  <a:cubicBezTo>
                    <a:pt x="2643903" y="42462"/>
                    <a:pt x="2653215" y="64944"/>
                    <a:pt x="2653215" y="88385"/>
                  </a:cubicBezTo>
                  <a:lnTo>
                    <a:pt x="2653215" y="795464"/>
                  </a:lnTo>
                  <a:cubicBezTo>
                    <a:pt x="2653215" y="818905"/>
                    <a:pt x="2643903" y="841386"/>
                    <a:pt x="2627328" y="857962"/>
                  </a:cubicBezTo>
                  <a:cubicBezTo>
                    <a:pt x="2610753" y="874537"/>
                    <a:pt x="2588272" y="883849"/>
                    <a:pt x="2564830" y="883849"/>
                  </a:cubicBezTo>
                  <a:lnTo>
                    <a:pt x="88385" y="883849"/>
                  </a:lnTo>
                  <a:cubicBezTo>
                    <a:pt x="64944" y="883849"/>
                    <a:pt x="42463" y="874537"/>
                    <a:pt x="25887" y="857962"/>
                  </a:cubicBezTo>
                  <a:cubicBezTo>
                    <a:pt x="9312" y="841387"/>
                    <a:pt x="0" y="818905"/>
                    <a:pt x="0" y="795464"/>
                  </a:cubicBezTo>
                  <a:lnTo>
                    <a:pt x="0" y="8838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75417" tIns="75417" rIns="75417" bIns="75417" numCol="1" spcCol="1270" anchor="ctr" anchorCtr="0">
              <a:no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333375">
                <a:lnSpc>
                  <a:spcPct val="95000"/>
                </a:lnSpc>
                <a:spcAft>
                  <a:spcPts val="200"/>
                </a:spcAft>
              </a:pPr>
              <a:r>
                <a:rPr lang="pt-BR" sz="1400" b="1" dirty="0">
                  <a:solidFill>
                    <a:schemeClr val="tx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Diretoria de Informações Econômico-Fiscais - DIEF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8516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4" y="2622"/>
            <a:ext cx="9141732" cy="6858014"/>
          </a:xfrm>
          <a:prstGeom prst="rect">
            <a:avLst/>
          </a:prstGeom>
        </p:spPr>
      </p:pic>
      <p:grpSp>
        <p:nvGrpSpPr>
          <p:cNvPr id="3" name="Grupo 38"/>
          <p:cNvGrpSpPr/>
          <p:nvPr/>
        </p:nvGrpSpPr>
        <p:grpSpPr>
          <a:xfrm rot="10800000">
            <a:off x="156404" y="588962"/>
            <a:ext cx="8262000" cy="80210"/>
            <a:chOff x="882316" y="1347538"/>
            <a:chExt cx="10315073" cy="80210"/>
          </a:xfrm>
        </p:grpSpPr>
        <p:cxnSp>
          <p:nvCxnSpPr>
            <p:cNvPr id="40" name="Conector reto 39"/>
            <p:cNvCxnSpPr/>
            <p:nvPr/>
          </p:nvCxnSpPr>
          <p:spPr>
            <a:xfrm>
              <a:off x="882316" y="1347538"/>
              <a:ext cx="10315073" cy="0"/>
            </a:xfrm>
            <a:prstGeom prst="line">
              <a:avLst/>
            </a:prstGeom>
            <a:ln w="57150"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/>
            <p:cNvCxnSpPr/>
            <p:nvPr/>
          </p:nvCxnSpPr>
          <p:spPr>
            <a:xfrm>
              <a:off x="882316" y="1427748"/>
              <a:ext cx="10315073" cy="0"/>
            </a:xfrm>
            <a:prstGeom prst="line">
              <a:avLst/>
            </a:prstGeom>
            <a:ln w="3175"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tângulo 1"/>
          <p:cNvSpPr/>
          <p:nvPr/>
        </p:nvSpPr>
        <p:spPr>
          <a:xfrm>
            <a:off x="161700" y="171606"/>
            <a:ext cx="867763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</a:rPr>
              <a:t>DECRETO Nº 47.348/2018 </a:t>
            </a:r>
            <a:endParaRPr lang="pt-BR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BR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pt-BR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BR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pt-BR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</a:rPr>
              <a:t>Art. 1º – A Secretaria de Estado de Fazenda – SEF, de que trata o art. 34 da Lei nº 22.257, de 27 de julho de 2016, tem sua organização regida por este decreto e pela legislação aplicável política tributária e fiscal......</a:t>
            </a:r>
            <a:endParaRPr lang="pt-BR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</a:rPr>
              <a:t>.....</a:t>
            </a:r>
            <a:endParaRPr lang="pt-BR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– Propor anteprojetos de lei tributária estadual, assegurar a correta interpretação e aplicação da legislação tributária e </a:t>
            </a:r>
            <a:r>
              <a:rPr lang="pt-BR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promover a conscientização do significado social do tributo;</a:t>
            </a:r>
            <a:endParaRPr lang="pt-BR" sz="18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pt-BR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</a:rPr>
              <a:t>Art. 34 – A Superintendência de Arrecadação e Informações Fiscais tem por finalidade gerir....</a:t>
            </a:r>
            <a:endParaRPr lang="pt-BR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</a:rPr>
              <a:t>.....</a:t>
            </a:r>
            <a:endParaRPr lang="pt-BR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– promover as atividades de educação fiscal no Estado;</a:t>
            </a:r>
            <a:endParaRPr lang="pt-BR" sz="18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pt-BR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Parágrafo único – Integram a área de competência da Superintendência de Arrecadação e Informações Fiscais:</a:t>
            </a:r>
            <a:endParaRPr lang="pt-BR" sz="18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</a:rPr>
              <a:t>.......</a:t>
            </a:r>
            <a:endParaRPr lang="pt-BR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pt-BR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sz="1800" b="1" dirty="0">
                <a:latin typeface="Arial" panose="020B0604020202020204" pitchFamily="34" charset="0"/>
                <a:ea typeface="Calibri" panose="020F0502020204030204" pitchFamily="34" charset="0"/>
              </a:rPr>
              <a:t>III – Divisão de Educação Fiscal:</a:t>
            </a:r>
            <a:endParaRPr lang="pt-BR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900430" algn="just">
              <a:spcAft>
                <a:spcPts val="0"/>
              </a:spcAft>
            </a:pP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</a:rPr>
              <a:t>a) Coordenação de Relacionamento com a Sociedade;</a:t>
            </a:r>
            <a:endParaRPr lang="pt-BR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900430" algn="just">
              <a:spcAft>
                <a:spcPts val="0"/>
              </a:spcAft>
            </a:pP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</a:rPr>
              <a:t>b) Coordenação de Relacionamento com os Municípios.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006552"/>
      </p:ext>
    </p:extLst>
  </p:cSld>
  <p:clrMapOvr>
    <a:masterClrMapping/>
  </p:clrMapOvr>
  <p:transition spd="med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43438" y="1268413"/>
            <a:ext cx="4038600" cy="4525962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pt-BR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 que são?</a:t>
            </a:r>
          </a:p>
          <a:p>
            <a:pPr algn="ctr" eaLnBrk="1" hangingPunct="1">
              <a:buFontTx/>
              <a:buNone/>
              <a:defRPr/>
            </a:pPr>
            <a:endParaRPr lang="pt-BR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Para que servem?</a:t>
            </a:r>
          </a:p>
          <a:p>
            <a:pPr algn="ctr" eaLnBrk="1" hangingPunct="1">
              <a:buFontTx/>
              <a:buNone/>
              <a:defRPr/>
            </a:pPr>
            <a:endParaRPr lang="pt-BR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 que nós temos com isso?</a:t>
            </a:r>
            <a:endParaRPr lang="pt-BR" sz="28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pt-BR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pt-BR" sz="28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187450" y="188913"/>
            <a:ext cx="563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Tributos</a:t>
            </a:r>
            <a:endParaRPr lang="pt-BR" sz="36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3316" name="Line 5"/>
          <p:cNvSpPr>
            <a:spLocks noChangeShapeType="1"/>
          </p:cNvSpPr>
          <p:nvPr/>
        </p:nvSpPr>
        <p:spPr bwMode="auto">
          <a:xfrm>
            <a:off x="468313" y="981075"/>
            <a:ext cx="82819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aphicFrame>
        <p:nvGraphicFramePr>
          <p:cNvPr id="13317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900113" y="1412875"/>
          <a:ext cx="3025775" cy="325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Clip" r:id="rId3" imgW="3025775" imgH="3252788" progId="">
                  <p:embed/>
                </p:oleObj>
              </mc:Choice>
              <mc:Fallback>
                <p:oleObj name="Clip" r:id="rId3" imgW="3025775" imgH="3252788" progId="">
                  <p:embed/>
                  <p:pic>
                    <p:nvPicPr>
                      <p:cNvPr id="0" name="Picture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412875"/>
                        <a:ext cx="3025775" cy="325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8" name="Picture 6" descr="ed_fis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6477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357188"/>
            <a:ext cx="9286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otão de Ação: Vídeo 1">
            <a:hlinkClick r:id="rId7" action="ppaction://program" highlightClick="1"/>
          </p:cNvPr>
          <p:cNvSpPr/>
          <p:nvPr/>
        </p:nvSpPr>
        <p:spPr bwMode="auto">
          <a:xfrm>
            <a:off x="683568" y="6021288"/>
            <a:ext cx="503882" cy="432048"/>
          </a:xfrm>
          <a:prstGeom prst="actionButtonMovie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87450" y="6237312"/>
            <a:ext cx="2882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P</a:t>
            </a:r>
          </a:p>
        </p:txBody>
      </p:sp>
      <p:sp>
        <p:nvSpPr>
          <p:cNvPr id="4" name="Botão de Ação: Vídeo 3">
            <a:hlinkClick r:id="rId8" action="ppaction://program" highlightClick="1"/>
          </p:cNvPr>
          <p:cNvSpPr/>
          <p:nvPr/>
        </p:nvSpPr>
        <p:spPr bwMode="auto">
          <a:xfrm>
            <a:off x="1907704" y="6021288"/>
            <a:ext cx="504056" cy="432048"/>
          </a:xfrm>
          <a:prstGeom prst="actionButtonMovie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b="1"/>
          </a:p>
        </p:txBody>
      </p:sp>
      <p:sp>
        <p:nvSpPr>
          <p:cNvPr id="11" name="CaixaDeTexto 10"/>
          <p:cNvSpPr txBox="1"/>
          <p:nvPr/>
        </p:nvSpPr>
        <p:spPr>
          <a:xfrm>
            <a:off x="2339752" y="6237311"/>
            <a:ext cx="2882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A</a:t>
            </a:r>
          </a:p>
        </p:txBody>
      </p:sp>
      <p:sp>
        <p:nvSpPr>
          <p:cNvPr id="5" name="Botão de Ação: Vídeo 4">
            <a:hlinkClick r:id="rId9" action="ppaction://program" highlightClick="1"/>
          </p:cNvPr>
          <p:cNvSpPr/>
          <p:nvPr/>
        </p:nvSpPr>
        <p:spPr bwMode="auto">
          <a:xfrm>
            <a:off x="2843808" y="6021288"/>
            <a:ext cx="432048" cy="431468"/>
          </a:xfrm>
          <a:prstGeom prst="actionButtonMovie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b="1"/>
          </a:p>
        </p:txBody>
      </p:sp>
      <p:sp>
        <p:nvSpPr>
          <p:cNvPr id="13" name="CaixaDeTexto 12"/>
          <p:cNvSpPr txBox="1"/>
          <p:nvPr/>
        </p:nvSpPr>
        <p:spPr>
          <a:xfrm>
            <a:off x="3203500" y="6237311"/>
            <a:ext cx="2882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0558723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4" y="2622"/>
            <a:ext cx="9141732" cy="6858014"/>
          </a:xfrm>
          <a:prstGeom prst="rect">
            <a:avLst/>
          </a:prstGeom>
        </p:spPr>
      </p:pic>
      <p:grpSp>
        <p:nvGrpSpPr>
          <p:cNvPr id="3" name="Grupo 38"/>
          <p:cNvGrpSpPr/>
          <p:nvPr/>
        </p:nvGrpSpPr>
        <p:grpSpPr>
          <a:xfrm rot="10800000">
            <a:off x="882000" y="2708920"/>
            <a:ext cx="8262000" cy="80210"/>
            <a:chOff x="882316" y="1347538"/>
            <a:chExt cx="10315073" cy="80210"/>
          </a:xfrm>
        </p:grpSpPr>
        <p:cxnSp>
          <p:nvCxnSpPr>
            <p:cNvPr id="40" name="Conector reto 39"/>
            <p:cNvCxnSpPr/>
            <p:nvPr/>
          </p:nvCxnSpPr>
          <p:spPr>
            <a:xfrm>
              <a:off x="882316" y="1347538"/>
              <a:ext cx="10315073" cy="0"/>
            </a:xfrm>
            <a:prstGeom prst="line">
              <a:avLst/>
            </a:prstGeom>
            <a:ln w="57150"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/>
            <p:cNvCxnSpPr/>
            <p:nvPr/>
          </p:nvCxnSpPr>
          <p:spPr>
            <a:xfrm>
              <a:off x="882316" y="1427748"/>
              <a:ext cx="10315073" cy="0"/>
            </a:xfrm>
            <a:prstGeom prst="line">
              <a:avLst/>
            </a:prstGeom>
            <a:ln w="3175"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tângulo 8"/>
          <p:cNvSpPr/>
          <p:nvPr/>
        </p:nvSpPr>
        <p:spPr>
          <a:xfrm>
            <a:off x="1043608" y="332656"/>
            <a:ext cx="73930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23F72"/>
              </a:buClr>
            </a:pPr>
            <a:r>
              <a:rPr lang="pt-BR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anose="02060603020205020403" pitchFamily="18" charset="0"/>
              </a:rPr>
              <a:t>PROGRAMA DE EDUCAÇÃO FISCAL ESTADUAL - PROEFE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780928"/>
            <a:ext cx="3195443" cy="170916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037855" y="4437112"/>
            <a:ext cx="706253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altLang="pt-BR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Transformação dos tributos em obras e serviços para a população, por intermédio de políticas inclusivas e propiciando a diminuição das diferenças sociais.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altLang="pt-BR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http://www.minaslegal.mg.gov.br</a:t>
            </a:r>
          </a:p>
        </p:txBody>
      </p:sp>
    </p:spTree>
    <p:extLst>
      <p:ext uri="{BB962C8B-B14F-4D97-AF65-F5344CB8AC3E}">
        <p14:creationId xmlns:p14="http://schemas.microsoft.com/office/powerpoint/2010/main" val="355430151"/>
      </p:ext>
    </p:extLst>
  </p:cSld>
  <p:clrMapOvr>
    <a:masterClrMapping/>
  </p:clrMapOvr>
  <p:transition spd="med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84213" y="333375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Em síntese ...</a:t>
            </a:r>
            <a:r>
              <a:rPr lang="pt-BR" altLang="pt-BR" sz="2000" b="1">
                <a:latin typeface="Arial" pitchFamily="34" charset="0"/>
              </a:rPr>
              <a:t> </a:t>
            </a: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990600" y="9906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228600" y="1066800"/>
            <a:ext cx="8458200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endParaRPr lang="pt-BR" altLang="pt-BR" sz="2000" b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endParaRPr lang="pt-BR" altLang="pt-BR" sz="2000" b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5879" name="Rectangle 39"/>
          <p:cNvSpPr>
            <a:spLocks noChangeArrowheads="1"/>
          </p:cNvSpPr>
          <p:nvPr/>
        </p:nvSpPr>
        <p:spPr bwMode="auto">
          <a:xfrm>
            <a:off x="685800" y="12954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pt-BR" altLang="pt-BR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 EDUCAÇÃO FISCAL</a:t>
            </a:r>
            <a:endParaRPr lang="pt-BR" altLang="pt-BR" sz="3200" b="1" i="1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62" name="Oval 40"/>
          <p:cNvSpPr>
            <a:spLocks noChangeArrowheads="1"/>
          </p:cNvSpPr>
          <p:nvPr/>
        </p:nvSpPr>
        <p:spPr bwMode="auto">
          <a:xfrm>
            <a:off x="2000250" y="2609850"/>
            <a:ext cx="5124450" cy="1257300"/>
          </a:xfrm>
          <a:prstGeom prst="ellipse">
            <a:avLst/>
          </a:prstGeom>
          <a:solidFill>
            <a:schemeClr val="bg1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chemeClr val="tx2"/>
                </a:solidFill>
              </a:rPr>
              <a:t>SOCIEDADE</a:t>
            </a:r>
            <a:endParaRPr lang="pt-BR" altLang="pt-BR" sz="2400">
              <a:solidFill>
                <a:schemeClr val="tx2"/>
              </a:solidFill>
            </a:endParaRPr>
          </a:p>
        </p:txBody>
      </p:sp>
      <p:sp>
        <p:nvSpPr>
          <p:cNvPr id="19463" name="AutoShape 41"/>
          <p:cNvSpPr>
            <a:spLocks noChangeArrowheads="1"/>
          </p:cNvSpPr>
          <p:nvPr/>
        </p:nvSpPr>
        <p:spPr bwMode="auto">
          <a:xfrm>
            <a:off x="2552700" y="3848100"/>
            <a:ext cx="857250" cy="1447800"/>
          </a:xfrm>
          <a:prstGeom prst="downArrow">
            <a:avLst>
              <a:gd name="adj1" fmla="val 50000"/>
              <a:gd name="adj2" fmla="val 42222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>
              <a:solidFill>
                <a:srgbClr val="A50021"/>
              </a:solidFill>
            </a:endParaRPr>
          </a:p>
        </p:txBody>
      </p:sp>
      <p:sp>
        <p:nvSpPr>
          <p:cNvPr id="19464" name="AutoShape 42"/>
          <p:cNvSpPr>
            <a:spLocks noChangeArrowheads="1"/>
          </p:cNvSpPr>
          <p:nvPr/>
        </p:nvSpPr>
        <p:spPr bwMode="auto">
          <a:xfrm>
            <a:off x="4171950" y="4133850"/>
            <a:ext cx="857250" cy="1447800"/>
          </a:xfrm>
          <a:prstGeom prst="downArrow">
            <a:avLst>
              <a:gd name="adj1" fmla="val 50000"/>
              <a:gd name="adj2" fmla="val 42222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19465" name="AutoShape 43"/>
          <p:cNvSpPr>
            <a:spLocks noChangeArrowheads="1"/>
          </p:cNvSpPr>
          <p:nvPr/>
        </p:nvSpPr>
        <p:spPr bwMode="auto">
          <a:xfrm>
            <a:off x="5734050" y="3886200"/>
            <a:ext cx="857250" cy="1447800"/>
          </a:xfrm>
          <a:prstGeom prst="downArrow">
            <a:avLst>
              <a:gd name="adj1" fmla="val 50000"/>
              <a:gd name="adj2" fmla="val 42222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19466" name="Text Box 44"/>
          <p:cNvSpPr txBox="1">
            <a:spLocks noChangeArrowheads="1"/>
          </p:cNvSpPr>
          <p:nvPr/>
        </p:nvSpPr>
        <p:spPr bwMode="auto">
          <a:xfrm>
            <a:off x="2038350" y="6038850"/>
            <a:ext cx="5429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2400"/>
          </a:p>
        </p:txBody>
      </p:sp>
      <p:sp>
        <p:nvSpPr>
          <p:cNvPr id="35885" name="Text Box 45"/>
          <p:cNvSpPr txBox="1">
            <a:spLocks noChangeArrowheads="1"/>
          </p:cNvSpPr>
          <p:nvPr/>
        </p:nvSpPr>
        <p:spPr bwMode="auto">
          <a:xfrm>
            <a:off x="1485900" y="5791200"/>
            <a:ext cx="6343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alt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</a:t>
            </a:r>
            <a:r>
              <a:rPr lang="pt-BR" altLang="pt-BR" b="1">
                <a:solidFill>
                  <a:schemeClr val="tx2"/>
                </a:solidFill>
              </a:rPr>
              <a:t>PAGA      FISCALIZA    USUFRUI</a:t>
            </a:r>
            <a:r>
              <a:rPr lang="pt-BR" altLang="pt-BR"/>
              <a:t>            </a:t>
            </a:r>
          </a:p>
        </p:txBody>
      </p:sp>
      <p:pic>
        <p:nvPicPr>
          <p:cNvPr id="19468" name="Picture 7" descr="ed_fis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50323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4"/>
          <p:cNvPicPr>
            <a:picLocks noChangeAspect="1" noChangeArrowheads="1"/>
          </p:cNvPicPr>
          <p:nvPr/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60350"/>
            <a:ext cx="898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806752"/>
      </p:ext>
    </p:extLst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4067175" y="333375"/>
            <a:ext cx="1649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Desafio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684213" y="4005263"/>
            <a:ext cx="7775575" cy="2655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34914" rIns="34914" bIns="34914">
            <a:spAutoFit/>
          </a:bodyPr>
          <a:lstStyle/>
          <a:p>
            <a:pPr algn="just" eaLnBrk="1" hangingPunct="1"/>
            <a:r>
              <a:rPr lang="pt-BR" altLang="ja-JP" sz="2800">
                <a:solidFill>
                  <a:srgbClr val="A5002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Estimular a mudança de valores, crenças e culturas do indivíduo, na perspectiva da </a:t>
            </a:r>
            <a:r>
              <a:rPr lang="pt-BR" altLang="ja-JP" sz="2800" b="1">
                <a:solidFill>
                  <a:srgbClr val="A5002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formação de um ser humano integral,</a:t>
            </a:r>
            <a:r>
              <a:rPr lang="pt-BR" altLang="ja-JP" sz="2800">
                <a:solidFill>
                  <a:srgbClr val="A5002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como meio de possibilitar o pleno exercício de cidadania e propiciar a </a:t>
            </a:r>
            <a:r>
              <a:rPr lang="pt-BR" altLang="ja-JP" sz="2800" b="1">
                <a:solidFill>
                  <a:srgbClr val="A5002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transformação social.</a:t>
            </a:r>
            <a:endParaRPr lang="en-US" altLang="ja-JP" sz="2800" b="1">
              <a:solidFill>
                <a:srgbClr val="A50021"/>
              </a:solidFill>
              <a:latin typeface="Arial" pitchFamily="34" charset="0"/>
              <a:ea typeface="ＭＳ Ｐゴシック" pitchFamily="34" charset="-128"/>
              <a:cs typeface="Times New Roman" pitchFamily="18" charset="0"/>
            </a:endParaRPr>
          </a:p>
          <a:p>
            <a:pPr algn="ctr" eaLnBrk="1" hangingPunct="1"/>
            <a:endParaRPr lang="pt-BR" altLang="pt-BR" sz="2800" b="1">
              <a:solidFill>
                <a:srgbClr val="A50021"/>
              </a:solidFill>
              <a:latin typeface="Arial" pitchFamily="34" charset="0"/>
            </a:endParaRP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468313" y="2349500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2627313" y="1341438"/>
            <a:ext cx="428625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2578375"/>
      </p:ext>
    </p:extLst>
  </p:cSld>
  <p:clrMapOvr>
    <a:masterClrMapping/>
  </p:clrMapOvr>
  <p:transition spd="med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1979613" y="476250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Nossa convicção . . .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468313" y="2060575"/>
            <a:ext cx="8305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pt-BR">
                <a:solidFill>
                  <a:schemeClr val="tx2"/>
                </a:solidFill>
                <a:latin typeface="Arial" charset="0"/>
                <a:cs typeface="Arial" charset="0"/>
              </a:rPr>
              <a:t>É a de que a </a:t>
            </a:r>
            <a:r>
              <a:rPr lang="pt-BR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informação</a:t>
            </a:r>
            <a:r>
              <a:rPr lang="pt-BR">
                <a:solidFill>
                  <a:schemeClr val="tx2"/>
                </a:solidFill>
                <a:latin typeface="Arial" charset="0"/>
                <a:cs typeface="Arial" charset="0"/>
              </a:rPr>
              <a:t> esclarece e fortalece o cidadão, se transforma em </a:t>
            </a:r>
            <a:r>
              <a:rPr lang="pt-BR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conhecimento</a:t>
            </a:r>
            <a:r>
              <a:rPr lang="pt-BR">
                <a:solidFill>
                  <a:srgbClr val="A50021"/>
                </a:solidFill>
                <a:latin typeface="Arial" charset="0"/>
                <a:cs typeface="Arial" charset="0"/>
              </a:rPr>
              <a:t> </a:t>
            </a:r>
            <a:r>
              <a:rPr lang="pt-BR">
                <a:solidFill>
                  <a:schemeClr val="tx2"/>
                </a:solidFill>
                <a:latin typeface="Arial" charset="0"/>
                <a:cs typeface="Arial" charset="0"/>
              </a:rPr>
              <a:t>e </a:t>
            </a: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pt-BR">
                <a:solidFill>
                  <a:schemeClr val="tx2"/>
                </a:solidFill>
                <a:latin typeface="Arial" charset="0"/>
                <a:cs typeface="Arial" charset="0"/>
              </a:rPr>
              <a:t>viabiliza as </a:t>
            </a:r>
            <a:r>
              <a:rPr lang="pt-BR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mudanças</a:t>
            </a:r>
            <a:r>
              <a:rPr lang="pt-BR">
                <a:solidFill>
                  <a:srgbClr val="A50021"/>
                </a:solidFill>
                <a:latin typeface="Arial" charset="0"/>
                <a:cs typeface="Arial" charset="0"/>
              </a:rPr>
              <a:t> </a:t>
            </a:r>
            <a:r>
              <a:rPr lang="pt-BR">
                <a:solidFill>
                  <a:schemeClr val="tx2"/>
                </a:solidFill>
                <a:latin typeface="Arial" charset="0"/>
                <a:cs typeface="Arial" charset="0"/>
              </a:rPr>
              <a:t>de que necessita a Sociedade.</a:t>
            </a:r>
            <a:r>
              <a:rPr lang="pt-BR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endParaRPr lang="pt-BR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 eaLnBrk="1" hangingPunct="1">
              <a:spcBef>
                <a:spcPct val="20000"/>
              </a:spcBef>
              <a:buFontTx/>
              <a:buChar char="•"/>
              <a:defRPr/>
            </a:pPr>
            <a:endParaRPr lang="pt-BR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7956550" y="260350"/>
            <a:ext cx="898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9" descr="ed_fis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50323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1" descr="participacaopopul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3573463"/>
            <a:ext cx="5832475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9713033"/>
      </p:ext>
    </p:extLst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3598863" y="3092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t-BR" altLang="pt-BR" b="1"/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-288032" y="5229200"/>
            <a:ext cx="9684568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Educação Fiscal e Sociedade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pt-BR" sz="2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Um Diálogo Necessário</a:t>
            </a:r>
          </a:p>
        </p:txBody>
      </p:sp>
      <p:pic>
        <p:nvPicPr>
          <p:cNvPr id="307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6093296"/>
            <a:ext cx="1298575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4" descr="relatorio_de_gestao_sociedade-668x4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214313"/>
            <a:ext cx="53625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Imagem 6"/>
          <p:cNvPicPr>
            <a:picLocks noChangeAspect="1" noChangeArrowheads="1"/>
          </p:cNvPicPr>
          <p:nvPr/>
        </p:nvPicPr>
        <p:blipFill>
          <a:blip r:embed="rId4" cstate="print"/>
          <a:srcRect l="18636" t="28290" r="18066" b="29469"/>
          <a:stretch>
            <a:fillRect/>
          </a:stretch>
        </p:blipFill>
        <p:spPr bwMode="auto">
          <a:xfrm>
            <a:off x="179512" y="6165304"/>
            <a:ext cx="10001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828092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8197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8062913" cy="5638800"/>
          </a:xfrm>
        </p:spPr>
        <p:txBody>
          <a:bodyPr/>
          <a:lstStyle/>
          <a:p>
            <a:pPr eaLnBrk="1" hangingPunct="1"/>
            <a:br>
              <a:rPr lang="pt-BR" altLang="pt-BR" dirty="0"/>
            </a:br>
            <a:br>
              <a:rPr lang="pt-BR" altLang="pt-BR" dirty="0"/>
            </a:br>
            <a:endParaRPr lang="pt-BR" altLang="pt-BR" dirty="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331913" y="4221163"/>
            <a:ext cx="6335712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altLang="pt-BR" b="1" dirty="0">
                <a:solidFill>
                  <a:srgbClr val="A50021"/>
                </a:solidFill>
                <a:latin typeface="Arial" pitchFamily="34" charset="0"/>
              </a:rPr>
              <a:t>Obrigado pela atenção!!!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b="1" dirty="0">
                <a:solidFill>
                  <a:srgbClr val="A50021"/>
                </a:solidFill>
                <a:latin typeface="Arial" pitchFamily="34" charset="0"/>
              </a:rPr>
              <a:t>Luiz Zanon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600" b="1" i="1" dirty="0" err="1">
                <a:latin typeface="Arial" pitchFamily="34" charset="0"/>
              </a:rPr>
              <a:t>luiz.zanon@fazenda.mg.gov.br</a:t>
            </a:r>
            <a:endParaRPr lang="pt-BR" altLang="pt-BR" sz="1600" b="1" i="1" dirty="0">
              <a:latin typeface="Arial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600" b="1" i="1" dirty="0" err="1">
                <a:latin typeface="Arial" pitchFamily="34" charset="0"/>
              </a:rPr>
              <a:t>educfiscal@fazenda.mg.gov.br</a:t>
            </a:r>
            <a:r>
              <a:rPr lang="pt-BR" altLang="pt-BR" b="1" dirty="0">
                <a:solidFill>
                  <a:srgbClr val="A50021"/>
                </a:solidFill>
                <a:latin typeface="Arial" pitchFamily="34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b="1" dirty="0">
                <a:solidFill>
                  <a:srgbClr val="A50021"/>
                </a:solidFill>
                <a:latin typeface="Arial" pitchFamily="34" charset="0"/>
              </a:rPr>
              <a:t>3915-6425 / 6775</a:t>
            </a:r>
          </a:p>
        </p:txBody>
      </p:sp>
      <p:pic>
        <p:nvPicPr>
          <p:cNvPr id="15364" name="Picture 11" descr="maos-dada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908050"/>
            <a:ext cx="44481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6"/>
          <p:cNvPicPr>
            <a:picLocks noChangeAspect="1" noChangeArrowheads="1"/>
          </p:cNvPicPr>
          <p:nvPr/>
        </p:nvPicPr>
        <p:blipFill>
          <a:blip r:embed="rId3" cstate="print"/>
          <a:srcRect l="18636" t="28290" r="18066" b="29469"/>
          <a:stretch>
            <a:fillRect/>
          </a:stretch>
        </p:blipFill>
        <p:spPr bwMode="auto">
          <a:xfrm>
            <a:off x="7923213" y="188913"/>
            <a:ext cx="10001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ed_fis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805264"/>
            <a:ext cx="8651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5949280"/>
            <a:ext cx="1198563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4" y="0"/>
            <a:ext cx="9141732" cy="6894282"/>
          </a:xfrm>
          <a:prstGeom prst="rect">
            <a:avLst/>
          </a:prstGeom>
        </p:spPr>
      </p:pic>
      <p:grpSp>
        <p:nvGrpSpPr>
          <p:cNvPr id="4" name="Grupo 38"/>
          <p:cNvGrpSpPr/>
          <p:nvPr/>
        </p:nvGrpSpPr>
        <p:grpSpPr>
          <a:xfrm rot="10800000">
            <a:off x="156404" y="588962"/>
            <a:ext cx="8262000" cy="80210"/>
            <a:chOff x="882316" y="1347538"/>
            <a:chExt cx="10315073" cy="80210"/>
          </a:xfrm>
        </p:grpSpPr>
        <p:cxnSp>
          <p:nvCxnSpPr>
            <p:cNvPr id="40" name="Conector reto 39"/>
            <p:cNvCxnSpPr/>
            <p:nvPr/>
          </p:nvCxnSpPr>
          <p:spPr>
            <a:xfrm>
              <a:off x="882316" y="1347538"/>
              <a:ext cx="10315073" cy="0"/>
            </a:xfrm>
            <a:prstGeom prst="line">
              <a:avLst/>
            </a:prstGeom>
            <a:ln w="57150"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/>
            <p:cNvCxnSpPr/>
            <p:nvPr/>
          </p:nvCxnSpPr>
          <p:spPr>
            <a:xfrm>
              <a:off x="882316" y="1427748"/>
              <a:ext cx="10315073" cy="0"/>
            </a:xfrm>
            <a:prstGeom prst="line">
              <a:avLst/>
            </a:prstGeom>
            <a:ln w="3175"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tângulo 1"/>
          <p:cNvSpPr/>
          <p:nvPr/>
        </p:nvSpPr>
        <p:spPr>
          <a:xfrm>
            <a:off x="156405" y="171606"/>
            <a:ext cx="86829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</a:rPr>
              <a:t>BOAS PRÁTICAS</a:t>
            </a:r>
            <a:endParaRPr lang="pt-BR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BR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pt-BR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BR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pt-BR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71955" y="777242"/>
            <a:ext cx="872732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Protagonismo da Educação Fiscal na Administração Tributária </a:t>
            </a:r>
            <a:endParaRPr lang="pt-BR" sz="10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r>
              <a:rPr lang="pt-BR" sz="1000" b="1" dirty="0"/>
              <a:t>	</a:t>
            </a:r>
          </a:p>
          <a:p>
            <a:endParaRPr lang="pt-BR" sz="1000" b="1" dirty="0"/>
          </a:p>
          <a:p>
            <a:r>
              <a:rPr lang="pt-BR" sz="2400" b="1" dirty="0"/>
              <a:t>Eventos</a:t>
            </a:r>
          </a:p>
          <a:p>
            <a:pPr marL="450850" lvl="1" indent="-266700">
              <a:buFont typeface="Arial" panose="020B0604020202020204" pitchFamily="34" charset="0"/>
              <a:buChar char="•"/>
            </a:pPr>
            <a:r>
              <a:rPr lang="pt-BR" sz="2400" b="1" dirty="0"/>
              <a:t>Projeto </a:t>
            </a:r>
            <a:r>
              <a:rPr lang="pt-BR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Diálogos e Reflexões </a:t>
            </a:r>
            <a:r>
              <a:rPr lang="pt-BR" sz="2400" b="1" dirty="0"/>
              <a:t>- </a:t>
            </a:r>
            <a:r>
              <a:rPr lang="pt-BR" sz="2400" dirty="0"/>
              <a:t>palestras mensais sobre temas relevantes para servidores e sociedade;</a:t>
            </a:r>
          </a:p>
          <a:p>
            <a:pPr marL="450850" lvl="1" indent="-266700">
              <a:buFont typeface="Arial" panose="020B0604020202020204" pitchFamily="34" charset="0"/>
              <a:buChar char="•"/>
            </a:pPr>
            <a:r>
              <a:rPr lang="pt-BR" sz="2400" b="1" dirty="0"/>
              <a:t>Projeto</a:t>
            </a:r>
            <a:r>
              <a:rPr lang="pt-BR" sz="2400" b="1" dirty="0">
                <a:solidFill>
                  <a:srgbClr val="C00000"/>
                </a:solidFill>
              </a:rPr>
              <a:t> </a:t>
            </a:r>
            <a:r>
              <a:rPr lang="pt-BR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Conhecendo a Fazenda </a:t>
            </a:r>
            <a:r>
              <a:rPr lang="pt-BR" sz="2400" b="1" dirty="0">
                <a:latin typeface="Trebuchet MS" panose="020B0603020202020204" pitchFamily="34" charset="0"/>
              </a:rPr>
              <a:t>- </a:t>
            </a:r>
            <a:r>
              <a:rPr lang="pt-BR" sz="1600" dirty="0">
                <a:latin typeface="Trebuchet MS" panose="020B0603020202020204" pitchFamily="34" charset="0"/>
              </a:rPr>
              <a:t>http://www.fazenda.mg.gov.br/cidadaos/educacao_fiscal/flashef/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pt-BR" sz="2400" b="1" dirty="0"/>
              <a:t>Projeto</a:t>
            </a:r>
            <a:r>
              <a:rPr lang="pt-BR" sz="2400" b="1" dirty="0">
                <a:solidFill>
                  <a:srgbClr val="C00000"/>
                </a:solidFill>
              </a:rPr>
              <a:t> </a:t>
            </a:r>
            <a:r>
              <a:rPr lang="pt-BR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 Sensibilização Interna </a:t>
            </a:r>
            <a:r>
              <a:rPr lang="pt-BR" sz="2400" b="1" dirty="0"/>
              <a:t>– “Eduquemo-nos para Educarmos”;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Reuniões Técnicas </a:t>
            </a:r>
            <a:r>
              <a:rPr lang="pt-BR" sz="2400" dirty="0"/>
              <a:t>em prefeituras;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pt-BR" sz="2400" b="1" dirty="0"/>
              <a:t>Participar dos </a:t>
            </a:r>
            <a:r>
              <a:rPr lang="pt-BR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Núcleos de Atendimento Fiscal</a:t>
            </a:r>
            <a:r>
              <a:rPr lang="pt-BR" sz="2400" b="1" dirty="0"/>
              <a:t>, </a:t>
            </a:r>
            <a:r>
              <a:rPr lang="pt-BR" sz="2400" dirty="0"/>
              <a:t>junto com a Receita Federal e </a:t>
            </a:r>
            <a:r>
              <a:rPr lang="pt-BR" sz="2400" dirty="0" err="1"/>
              <a:t>Centresaf</a:t>
            </a:r>
            <a:r>
              <a:rPr lang="pt-BR" sz="24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524272273"/>
      </p:ext>
    </p:extLst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4" y="0"/>
            <a:ext cx="9141732" cy="6894282"/>
          </a:xfrm>
          <a:prstGeom prst="rect">
            <a:avLst/>
          </a:prstGeom>
        </p:spPr>
      </p:pic>
      <p:grpSp>
        <p:nvGrpSpPr>
          <p:cNvPr id="4" name="Grupo 38"/>
          <p:cNvGrpSpPr/>
          <p:nvPr/>
        </p:nvGrpSpPr>
        <p:grpSpPr>
          <a:xfrm rot="10800000">
            <a:off x="156404" y="588962"/>
            <a:ext cx="8262000" cy="80210"/>
            <a:chOff x="882316" y="1347538"/>
            <a:chExt cx="10315073" cy="80210"/>
          </a:xfrm>
        </p:grpSpPr>
        <p:cxnSp>
          <p:nvCxnSpPr>
            <p:cNvPr id="40" name="Conector reto 39"/>
            <p:cNvCxnSpPr/>
            <p:nvPr/>
          </p:nvCxnSpPr>
          <p:spPr>
            <a:xfrm>
              <a:off x="882316" y="1347538"/>
              <a:ext cx="10315073" cy="0"/>
            </a:xfrm>
            <a:prstGeom prst="line">
              <a:avLst/>
            </a:prstGeom>
            <a:ln w="57150"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/>
            <p:cNvCxnSpPr/>
            <p:nvPr/>
          </p:nvCxnSpPr>
          <p:spPr>
            <a:xfrm>
              <a:off x="882316" y="1427748"/>
              <a:ext cx="10315073" cy="0"/>
            </a:xfrm>
            <a:prstGeom prst="line">
              <a:avLst/>
            </a:prstGeom>
            <a:ln w="3175"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tângulo 1"/>
          <p:cNvSpPr/>
          <p:nvPr/>
        </p:nvSpPr>
        <p:spPr>
          <a:xfrm>
            <a:off x="156405" y="171606"/>
            <a:ext cx="86829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</a:rPr>
              <a:t>BOAS PRÁTICAS</a:t>
            </a:r>
            <a:endParaRPr lang="pt-BR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BR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pt-BR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BR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pt-BR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71955" y="777242"/>
            <a:ext cx="8727321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Protagonismo da Educação Fiscal na Administração Tributária </a:t>
            </a:r>
            <a:endParaRPr lang="pt-BR" sz="10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r>
              <a:rPr lang="pt-BR" sz="1000" b="1" dirty="0"/>
              <a:t>	</a:t>
            </a:r>
          </a:p>
          <a:p>
            <a:endParaRPr lang="pt-BR" sz="1000" b="1" dirty="0"/>
          </a:p>
          <a:p>
            <a:r>
              <a:rPr lang="pt-BR" sz="2400" b="1" dirty="0"/>
              <a:t>Eventos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pt-BR" sz="2400" b="1" dirty="0"/>
              <a:t>Fortalecer </a:t>
            </a:r>
            <a:r>
              <a:rPr lang="pt-BR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parcerias com entidades de classe </a:t>
            </a:r>
            <a:r>
              <a:rPr lang="pt-BR" sz="2400" b="1" dirty="0"/>
              <a:t>- </a:t>
            </a:r>
            <a:r>
              <a:rPr lang="pt-BR" sz="2400" dirty="0"/>
              <a:t>Divulgar nas palestras e encontros os temas técnicos da SEF, de interesse comum, objetivando a melhoria da comunicação fisco x contribuinte e estado x cidadão;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pt-BR" sz="2400" b="1" dirty="0"/>
              <a:t>Projeto </a:t>
            </a:r>
            <a:r>
              <a:rPr lang="pt-BR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Escola Cidadã </a:t>
            </a:r>
            <a:r>
              <a:rPr lang="pt-BR" sz="2400" dirty="0"/>
              <a:t>em parceria com a Secretaria Estadual de Educação;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pt-BR" sz="2400" b="1" dirty="0"/>
              <a:t>Oferta</a:t>
            </a:r>
            <a:r>
              <a:rPr lang="pt-BR" sz="2400" dirty="0"/>
              <a:t> de vagas em cursos na modalidade </a:t>
            </a:r>
            <a:r>
              <a:rPr lang="pt-BR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EaD;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Divulgação das Ações </a:t>
            </a:r>
            <a:r>
              <a:rPr lang="pt-BR" sz="2400" dirty="0"/>
              <a:t>em diversas mídias eletrônicas;</a:t>
            </a:r>
          </a:p>
        </p:txBody>
      </p:sp>
    </p:spTree>
    <p:extLst>
      <p:ext uri="{BB962C8B-B14F-4D97-AF65-F5344CB8AC3E}">
        <p14:creationId xmlns:p14="http://schemas.microsoft.com/office/powerpoint/2010/main" val="2524272273"/>
      </p:ext>
    </p:extLst>
  </p:cSld>
  <p:clrMapOvr>
    <a:masterClrMapping/>
  </p:clrMapOvr>
  <p:transition spd="med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4" y="2622"/>
            <a:ext cx="9141732" cy="6858014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78373" y="2624"/>
            <a:ext cx="80437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Sustentabilidade</a:t>
            </a:r>
            <a:endParaRPr lang="pt-BR" sz="4800" dirty="0">
              <a:latin typeface="Arial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72966" y="945933"/>
            <a:ext cx="812961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C00000"/>
              </a:buClr>
              <a:buFont typeface="Calibri" panose="020F0502020204030204" pitchFamily="34" charset="0"/>
              <a:buChar char="•"/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Institucionalização</a:t>
            </a:r>
          </a:p>
          <a:p>
            <a:pPr lvl="2"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Previsão de atribuições nos normativos </a:t>
            </a:r>
          </a:p>
          <a:p>
            <a:pPr lvl="2"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Estrutura orgânica e física</a:t>
            </a:r>
          </a:p>
          <a:p>
            <a:pPr lvl="2"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Sensibilização dos servidores (formação de disseminadores)</a:t>
            </a:r>
          </a:p>
          <a:p>
            <a:pPr lvl="2"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Transversalidade (Ciclo de Palestras para a Administração Pública)</a:t>
            </a:r>
          </a:p>
          <a:p>
            <a:pPr marL="342900" indent="-342900">
              <a:spcBef>
                <a:spcPct val="50000"/>
              </a:spcBef>
              <a:buClr>
                <a:srgbClr val="A50021"/>
              </a:buClr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Apoio da Administração (Visibilidade e ações concretas) </a:t>
            </a:r>
          </a:p>
          <a:p>
            <a:pPr>
              <a:spcBef>
                <a:spcPct val="50000"/>
              </a:spcBef>
              <a:buClr>
                <a:srgbClr val="A50021"/>
              </a:buClr>
              <a:buFontTx/>
              <a:buChar char="•"/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Vinculação aos objetivos estratégicos </a:t>
            </a:r>
          </a:p>
          <a:p>
            <a:pPr lvl="2"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Equilíbrio fiscal e </a:t>
            </a:r>
          </a:p>
          <a:p>
            <a:pPr lvl="2"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qualidade dos serviços/atendimento</a:t>
            </a:r>
          </a:p>
        </p:txBody>
      </p:sp>
    </p:spTree>
    <p:extLst>
      <p:ext uri="{BB962C8B-B14F-4D97-AF65-F5344CB8AC3E}">
        <p14:creationId xmlns:p14="http://schemas.microsoft.com/office/powerpoint/2010/main" val="3388688013"/>
      </p:ext>
    </p:extLst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533400" y="609600"/>
            <a:ext cx="792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32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Vinculação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1628776"/>
            <a:ext cx="8915400" cy="4471988"/>
            <a:chOff x="144" y="1296"/>
            <a:chExt cx="5616" cy="2817"/>
          </a:xfrm>
        </p:grpSpPr>
        <p:pic>
          <p:nvPicPr>
            <p:cNvPr id="31750" name="Picture 4" descr="curso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4" y="1296"/>
              <a:ext cx="4704" cy="2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1" name="Text Box 5"/>
            <p:cNvSpPr txBox="1">
              <a:spLocks noChangeArrowheads="1"/>
            </p:cNvSpPr>
            <p:nvPr/>
          </p:nvSpPr>
          <p:spPr bwMode="auto">
            <a:xfrm>
              <a:off x="720" y="1536"/>
              <a:ext cx="31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1600">
                  <a:latin typeface="Arial" charset="0"/>
                </a:rPr>
                <a:t>VÍNCULO </a:t>
              </a:r>
              <a:endParaRPr lang="pt-BR">
                <a:latin typeface="Arial" charset="0"/>
              </a:endParaRPr>
            </a:p>
          </p:txBody>
        </p:sp>
        <p:sp>
          <p:nvSpPr>
            <p:cNvPr id="31752" name="Line 6"/>
            <p:cNvSpPr>
              <a:spLocks noChangeShapeType="1"/>
            </p:cNvSpPr>
            <p:nvPr/>
          </p:nvSpPr>
          <p:spPr bwMode="auto">
            <a:xfrm>
              <a:off x="1776" y="1632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31753" name="Text Box 7"/>
            <p:cNvSpPr txBox="1">
              <a:spLocks noChangeArrowheads="1"/>
            </p:cNvSpPr>
            <p:nvPr/>
          </p:nvSpPr>
          <p:spPr bwMode="auto">
            <a:xfrm>
              <a:off x="144" y="3648"/>
              <a:ext cx="5616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1400" b="0" dirty="0">
                  <a:latin typeface="Arial" charset="0"/>
                </a:rPr>
                <a:t>BRAGA, Clara S.; HENRIQUES, Márcio S.; MAFRA, </a:t>
              </a:r>
              <a:r>
                <a:rPr lang="pt-BR" sz="1400" b="0" dirty="0" err="1">
                  <a:latin typeface="Arial" charset="0"/>
                </a:rPr>
                <a:t>Rennan</a:t>
              </a:r>
              <a:r>
                <a:rPr lang="pt-BR" sz="1400" b="0" dirty="0">
                  <a:latin typeface="Arial" charset="0"/>
                </a:rPr>
                <a:t> L. M. </a:t>
              </a:r>
              <a:r>
                <a:rPr lang="pt-BR" sz="1400" b="0" i="1" dirty="0">
                  <a:latin typeface="Arial" charset="0"/>
                </a:rPr>
                <a:t>O planejamento da comunicação para a mobilização social: em busca da </a:t>
              </a:r>
              <a:r>
                <a:rPr lang="pt-BR" sz="1400" b="0" i="1" dirty="0" err="1">
                  <a:latin typeface="Arial" charset="0"/>
                </a:rPr>
                <a:t>co-responsabilidade</a:t>
              </a:r>
              <a:r>
                <a:rPr lang="pt-BR" sz="1400" b="0" dirty="0">
                  <a:latin typeface="Arial" charset="0"/>
                </a:rPr>
                <a:t>. In: HENRIQUES,Márcio S. (org.). Comunicação e estratégias de mobilização social. Belo Horizonte: Autêntica: 2004. </a:t>
              </a:r>
            </a:p>
          </p:txBody>
        </p:sp>
      </p:grpSp>
      <p:pic>
        <p:nvPicPr>
          <p:cNvPr id="10" name="Picture 8" descr="ed_fis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37312"/>
            <a:ext cx="481380" cy="36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8180" y="6381328"/>
            <a:ext cx="705820" cy="30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6"/>
          <p:cNvPicPr>
            <a:picLocks noChangeAspect="1" noChangeArrowheads="1"/>
          </p:cNvPicPr>
          <p:nvPr/>
        </p:nvPicPr>
        <p:blipFill>
          <a:blip r:embed="rId5" cstate="print"/>
          <a:srcRect l="18636" t="28290" r="18066" b="29469"/>
          <a:stretch>
            <a:fillRect/>
          </a:stretch>
        </p:blipFill>
        <p:spPr bwMode="auto">
          <a:xfrm>
            <a:off x="8172400" y="319835"/>
            <a:ext cx="750938" cy="39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28600" y="1066800"/>
            <a:ext cx="85344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tabLst>
                <a:tab pos="666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666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666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666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666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pt-BR" altLang="pt-BR" sz="2200" b="1">
                <a:latin typeface="Bookman Old Style" panose="02050604050505020204" pitchFamily="18" charset="0"/>
              </a:rPr>
              <a:t>Geral:</a:t>
            </a:r>
            <a:r>
              <a:rPr lang="pt-BR" altLang="pt-BR" sz="2200">
                <a:latin typeface="Bookman Old Style" panose="02050604050505020204" pitchFamily="18" charset="0"/>
              </a:rPr>
              <a:t> </a:t>
            </a:r>
          </a:p>
          <a:p>
            <a:pPr algn="ctr">
              <a:spcBef>
                <a:spcPts val="200"/>
              </a:spcBef>
            </a:pPr>
            <a:r>
              <a:rPr lang="pt-BR" altLang="pt-BR" sz="2200" b="1">
                <a:latin typeface="Arial" panose="020B0604020202020204" pitchFamily="34" charset="0"/>
              </a:rPr>
              <a:t>Promover e institucionalizar a educação fiscal para o pleno exercício da cidadania.</a:t>
            </a:r>
          </a:p>
          <a:p>
            <a:pPr algn="just">
              <a:spcBef>
                <a:spcPts val="100"/>
              </a:spcBef>
            </a:pPr>
            <a:endParaRPr lang="pt-BR" altLang="pt-BR" sz="2200" b="1">
              <a:latin typeface="Bookman Old Style" panose="02050604050505020204" pitchFamily="18" charset="0"/>
            </a:endParaRPr>
          </a:p>
          <a:p>
            <a:pPr algn="just">
              <a:spcBef>
                <a:spcPts val="100"/>
              </a:spcBef>
            </a:pPr>
            <a:r>
              <a:rPr lang="pt-BR" altLang="pt-BR" sz="2200" b="1">
                <a:latin typeface="Bookman Old Style" panose="02050604050505020204" pitchFamily="18" charset="0"/>
              </a:rPr>
              <a:t>Específicos:</a:t>
            </a:r>
            <a:r>
              <a:rPr lang="pt-BR" altLang="pt-BR" sz="2200">
                <a:latin typeface="Arial" panose="020B0604020202020204" pitchFamily="34" charset="0"/>
              </a:rPr>
              <a:t> </a:t>
            </a:r>
          </a:p>
          <a:p>
            <a:pPr algn="just">
              <a:spcBef>
                <a:spcPts val="500"/>
              </a:spcBef>
              <a:buClr>
                <a:srgbClr val="A50021"/>
              </a:buClr>
              <a:buFont typeface="Wingdings" panose="05000000000000000000" pitchFamily="2" charset="2"/>
              <a:buChar char="ð"/>
            </a:pPr>
            <a:r>
              <a:rPr lang="pt-BR" altLang="pt-BR" sz="2200">
                <a:latin typeface="Arial" panose="020B0604020202020204" pitchFamily="34" charset="0"/>
              </a:rPr>
              <a:t> </a:t>
            </a:r>
            <a:r>
              <a:rPr lang="pt-BR" altLang="pt-BR" sz="2200" b="1">
                <a:latin typeface="Arial" panose="020B0604020202020204" pitchFamily="34" charset="0"/>
              </a:rPr>
              <a:t>Sensibilizar  o  cidadão  para   a   função socioeconômica do tributo, estimulando o cumprimento das obrigações tributárias.</a:t>
            </a:r>
          </a:p>
          <a:p>
            <a:pPr algn="just">
              <a:spcBef>
                <a:spcPts val="500"/>
              </a:spcBef>
              <a:buClr>
                <a:srgbClr val="A50021"/>
              </a:buClr>
              <a:buFont typeface="Wingdings" panose="05000000000000000000" pitchFamily="2" charset="2"/>
              <a:buChar char="ð"/>
            </a:pPr>
            <a:r>
              <a:rPr lang="pt-BR" altLang="pt-BR" sz="2200" b="1">
                <a:latin typeface="Arial" panose="020B0604020202020204" pitchFamily="34" charset="0"/>
              </a:rPr>
              <a:t> Levar conhecimentos aos cidadãos sobre administração pública.</a:t>
            </a:r>
          </a:p>
          <a:p>
            <a:pPr algn="just">
              <a:spcBef>
                <a:spcPts val="500"/>
              </a:spcBef>
              <a:buClr>
                <a:srgbClr val="A50021"/>
              </a:buClr>
              <a:buFont typeface="Wingdings" panose="05000000000000000000" pitchFamily="2" charset="2"/>
              <a:buChar char="ð"/>
            </a:pPr>
            <a:r>
              <a:rPr lang="pt-BR" altLang="pt-BR" sz="2200" b="1">
                <a:latin typeface="Arial" panose="020B0604020202020204" pitchFamily="34" charset="0"/>
              </a:rPr>
              <a:t> Incentivar   o    acompanhamento    pela sociedade da aplicação dos recursos públicos.</a:t>
            </a:r>
          </a:p>
          <a:p>
            <a:pPr algn="just">
              <a:spcBef>
                <a:spcPts val="500"/>
              </a:spcBef>
              <a:buClr>
                <a:srgbClr val="A50021"/>
              </a:buClr>
              <a:buFont typeface="Wingdings" panose="05000000000000000000" pitchFamily="2" charset="2"/>
              <a:buChar char="ð"/>
            </a:pPr>
            <a:r>
              <a:rPr lang="pt-BR" altLang="pt-BR" sz="2200" b="1">
                <a:latin typeface="Arial" panose="020B0604020202020204" pitchFamily="34" charset="0"/>
              </a:rPr>
              <a:t> Criar   condições   para  uma  relação harmoniosa entre o Estado e o cidadão.</a:t>
            </a: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2268538" y="260350"/>
            <a:ext cx="434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Objetivos</a:t>
            </a:r>
            <a:endParaRPr lang="pt-BR" sz="320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5124" name="Picture 7" descr="ed_fis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0"/>
            <a:ext cx="11525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786251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052513"/>
            <a:ext cx="8648700" cy="4165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50000"/>
              </a:spcBef>
              <a:buClr>
                <a:srgbClr val="A50021"/>
              </a:buClr>
              <a:buFontTx/>
              <a:buNone/>
              <a:defRPr/>
            </a:pPr>
            <a:r>
              <a:rPr lang="pt-BR" sz="2400" dirty="0">
                <a:latin typeface="Arial" charset="0"/>
              </a:rPr>
              <a:t>Aumentar a participação da sociedade e o controle social.</a:t>
            </a:r>
          </a:p>
          <a:p>
            <a:pPr marL="2171700" lvl="4" indent="-342900" algn="just">
              <a:spcBef>
                <a:spcPct val="50000"/>
              </a:spcBef>
              <a:buClr>
                <a:srgbClr val="A50021"/>
              </a:buClr>
              <a:buFont typeface="Wingdings 3" pitchFamily="18" charset="2"/>
              <a:buChar char="]"/>
              <a:defRPr/>
            </a:pPr>
            <a:r>
              <a:rPr lang="pt-BR" sz="2400" dirty="0"/>
              <a:t>conscientizar o cidadão sobre a função socioeconômica do tributo;</a:t>
            </a:r>
          </a:p>
          <a:p>
            <a:pPr marL="2171700" lvl="4" indent="-342900" algn="just">
              <a:spcBef>
                <a:spcPct val="50000"/>
              </a:spcBef>
              <a:buClr>
                <a:srgbClr val="A50021"/>
              </a:buClr>
              <a:buFont typeface="Wingdings 3" pitchFamily="18" charset="2"/>
              <a:buChar char="]"/>
              <a:defRPr/>
            </a:pPr>
            <a:r>
              <a:rPr lang="pt-BR" sz="2400" dirty="0"/>
              <a:t>desenvolver o espírito crítico do cidadão para acompanhar a aplicação dos recursos públicos;</a:t>
            </a:r>
          </a:p>
          <a:p>
            <a:pPr marL="2171700" lvl="4" indent="-342900" algn="just">
              <a:spcBef>
                <a:spcPct val="50000"/>
              </a:spcBef>
              <a:buClr>
                <a:srgbClr val="A50021"/>
              </a:buClr>
              <a:buFont typeface="Wingdings 3" pitchFamily="18" charset="2"/>
              <a:buChar char="]"/>
              <a:defRPr/>
            </a:pPr>
            <a:r>
              <a:rPr lang="pt-BR" sz="2400" dirty="0"/>
              <a:t>contribuir para uma maior aproximação entre sociedade civil e Administração Pública;</a:t>
            </a:r>
          </a:p>
          <a:p>
            <a:pPr marL="2171700" lvl="4" indent="-342900" algn="just">
              <a:spcBef>
                <a:spcPct val="50000"/>
              </a:spcBef>
              <a:buClr>
                <a:srgbClr val="A50021"/>
              </a:buClr>
              <a:buFont typeface="Wingdings 3" pitchFamily="18" charset="2"/>
              <a:buChar char="]"/>
              <a:defRPr/>
            </a:pPr>
            <a:r>
              <a:rPr lang="pt-BR" sz="2400" dirty="0"/>
              <a:t>incentivar o acompanhamento pela sociedade da aplicação dos recursos públicos;</a:t>
            </a:r>
          </a:p>
          <a:p>
            <a:pPr marL="2171700" lvl="4" indent="-342900" algn="just">
              <a:spcBef>
                <a:spcPct val="50000"/>
              </a:spcBef>
              <a:buClr>
                <a:srgbClr val="A50021"/>
              </a:buClr>
              <a:buFont typeface="Wingdings 3" pitchFamily="18" charset="2"/>
              <a:buChar char="]"/>
              <a:defRPr/>
            </a:pPr>
            <a:r>
              <a:rPr lang="pt-BR" sz="2400" dirty="0"/>
              <a:t>promover ações integradas de combate à sonegação fiscal;</a:t>
            </a:r>
          </a:p>
          <a:p>
            <a:pPr marL="2171700" lvl="4" indent="-342900" algn="just">
              <a:spcBef>
                <a:spcPct val="50000"/>
              </a:spcBef>
              <a:buClr>
                <a:srgbClr val="A50021"/>
              </a:buClr>
              <a:buFont typeface="Wingdings 3" pitchFamily="18" charset="2"/>
              <a:buChar char="]"/>
              <a:defRPr/>
            </a:pPr>
            <a:r>
              <a:rPr lang="pt-BR" sz="2400" dirty="0"/>
              <a:t>estimular a cidadania fiscal.</a:t>
            </a:r>
          </a:p>
          <a:p>
            <a:pPr marL="2171700" lvl="4" indent="-342900">
              <a:spcBef>
                <a:spcPct val="50000"/>
              </a:spcBef>
              <a:buClr>
                <a:srgbClr val="A50021"/>
              </a:buClr>
              <a:buFont typeface="Wingdings 3" pitchFamily="18" charset="2"/>
              <a:buChar char="]"/>
              <a:defRPr/>
            </a:pPr>
            <a:endParaRPr lang="pt-BR" sz="2400" dirty="0"/>
          </a:p>
          <a:p>
            <a:pPr marL="2171700" lvl="4" indent="-342900">
              <a:spcBef>
                <a:spcPct val="50000"/>
              </a:spcBef>
              <a:buClr>
                <a:srgbClr val="A50021"/>
              </a:buClr>
              <a:buFont typeface="Wingdings 3" pitchFamily="18" charset="2"/>
              <a:buChar char="]"/>
              <a:defRPr/>
            </a:pPr>
            <a:endParaRPr lang="pt-BR" sz="2400" dirty="0"/>
          </a:p>
          <a:p>
            <a:pPr marL="2171700" lvl="4" indent="-342900">
              <a:spcBef>
                <a:spcPct val="50000"/>
              </a:spcBef>
              <a:buClr>
                <a:srgbClr val="A50021"/>
              </a:buClr>
              <a:buFont typeface="Wingdings 3" pitchFamily="18" charset="2"/>
              <a:buChar char="]"/>
              <a:defRPr/>
            </a:pPr>
            <a:endParaRPr lang="pt-BR" sz="2400" dirty="0"/>
          </a:p>
          <a:p>
            <a:pPr marL="2171700" lvl="4" indent="-342900">
              <a:spcBef>
                <a:spcPct val="50000"/>
              </a:spcBef>
              <a:buClr>
                <a:srgbClr val="A50021"/>
              </a:buClr>
              <a:buFont typeface="Wingdings 3" pitchFamily="18" charset="2"/>
              <a:buChar char="]"/>
              <a:defRPr/>
            </a:pPr>
            <a:r>
              <a:rPr lang="pt-BR" sz="2400" dirty="0"/>
              <a:t>   Fortalecer a ética na administração</a:t>
            </a:r>
          </a:p>
          <a:p>
            <a:pPr marL="533400" indent="-53340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endParaRPr lang="pt-BR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2700338" y="404813"/>
            <a:ext cx="3449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Nossa pretensão ...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7956550" y="260350"/>
            <a:ext cx="898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AutoShape 5"/>
          <p:cNvSpPr>
            <a:spLocks/>
          </p:cNvSpPr>
          <p:nvPr/>
        </p:nvSpPr>
        <p:spPr bwMode="auto">
          <a:xfrm>
            <a:off x="1476375" y="1916113"/>
            <a:ext cx="287338" cy="4681537"/>
          </a:xfrm>
          <a:prstGeom prst="leftBrace">
            <a:avLst>
              <a:gd name="adj1" fmla="val 164436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 b="1">
              <a:latin typeface="Arial" pitchFamily="34" charset="0"/>
            </a:endParaRPr>
          </a:p>
        </p:txBody>
      </p:sp>
      <p:pic>
        <p:nvPicPr>
          <p:cNvPr id="5126" name="Picture 6" descr="ed_fis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50323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AutoShape 7"/>
          <p:cNvSpPr>
            <a:spLocks noChangeArrowheads="1"/>
          </p:cNvSpPr>
          <p:nvPr/>
        </p:nvSpPr>
        <p:spPr bwMode="auto">
          <a:xfrm rot="5400000">
            <a:off x="-540543" y="3356769"/>
            <a:ext cx="3024187" cy="7207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1371600" y="457200"/>
            <a:ext cx="624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1066800" y="1752600"/>
            <a:ext cx="2809875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ltGray">
          <a:xfrm>
            <a:off x="5105400" y="1752600"/>
            <a:ext cx="2924175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ltGray">
          <a:xfrm>
            <a:off x="2895600" y="4114800"/>
            <a:ext cx="3143250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31640" y="2060848"/>
            <a:ext cx="2592288" cy="14773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Pessoas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pt-BR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(Cidadão)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55776" y="4941168"/>
            <a:ext cx="3888432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Conhecimento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004048" y="2276872"/>
            <a:ext cx="2448272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Tributos</a:t>
            </a:r>
          </a:p>
        </p:txBody>
      </p:sp>
      <p:pic>
        <p:nvPicPr>
          <p:cNvPr id="10" name="Picture 8" descr="ed_fis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6237312"/>
            <a:ext cx="481380" cy="36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38180" y="6381328"/>
            <a:ext cx="705820" cy="30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6"/>
          <p:cNvPicPr>
            <a:picLocks noChangeAspect="1" noChangeArrowheads="1"/>
          </p:cNvPicPr>
          <p:nvPr/>
        </p:nvPicPr>
        <p:blipFill>
          <a:blip r:embed="rId8" cstate="print"/>
          <a:srcRect l="18636" t="28290" r="18066" b="29469"/>
          <a:stretch>
            <a:fillRect/>
          </a:stretch>
        </p:blipFill>
        <p:spPr bwMode="auto">
          <a:xfrm>
            <a:off x="8172400" y="319835"/>
            <a:ext cx="750938" cy="39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7195005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3157</TotalTime>
  <Words>704</Words>
  <Application>Microsoft Office PowerPoint</Application>
  <PresentationFormat>Apresentação na tela (4:3)</PresentationFormat>
  <Paragraphs>192</Paragraphs>
  <Slides>24</Slides>
  <Notes>1</Notes>
  <HiddenSlides>3</HiddenSlides>
  <MMClips>1</MMClips>
  <ScaleCrop>false</ScaleCrop>
  <HeadingPairs>
    <vt:vector size="8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8" baseType="lpstr">
      <vt:lpstr>ＭＳ Ｐゴシック</vt:lpstr>
      <vt:lpstr>Arial</vt:lpstr>
      <vt:lpstr>Arial Unicode MS</vt:lpstr>
      <vt:lpstr>Bookman Old Style</vt:lpstr>
      <vt:lpstr>Calibri</vt:lpstr>
      <vt:lpstr>Rockwell</vt:lpstr>
      <vt:lpstr>Tahoma</vt:lpstr>
      <vt:lpstr>Times New Roman</vt:lpstr>
      <vt:lpstr>Trebuchet MS</vt:lpstr>
      <vt:lpstr>Verdana</vt:lpstr>
      <vt:lpstr>Wingdings</vt:lpstr>
      <vt:lpstr>Wingdings 3</vt:lpstr>
      <vt:lpstr>Estrutura padrão</vt:lpstr>
      <vt:lpstr>Clip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</vt:lpstr>
    </vt:vector>
  </TitlesOfParts>
  <Company>SEFMG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GRUPO EDUCACAO FISCAL</dc:creator>
  <cp:lastModifiedBy>REGIANE DAS GRACAS PINHEIRO</cp:lastModifiedBy>
  <cp:revision>174</cp:revision>
  <dcterms:created xsi:type="dcterms:W3CDTF">2005-06-06T22:09:32Z</dcterms:created>
  <dcterms:modified xsi:type="dcterms:W3CDTF">2018-10-15T19:41:07Z</dcterms:modified>
</cp:coreProperties>
</file>