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6" r:id="rId3"/>
    <p:sldId id="279" r:id="rId4"/>
    <p:sldId id="277" r:id="rId5"/>
    <p:sldId id="263" r:id="rId6"/>
    <p:sldId id="273" r:id="rId7"/>
    <p:sldId id="278" r:id="rId8"/>
    <p:sldId id="260" r:id="rId9"/>
    <p:sldId id="259" r:id="rId10"/>
  </p:sldIdLst>
  <p:sldSz cx="9144000" cy="6858000" type="screen4x3"/>
  <p:notesSz cx="9774238" cy="67246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D772D"/>
    <a:srgbClr val="008000"/>
    <a:srgbClr val="3CC83C"/>
    <a:srgbClr val="107223"/>
    <a:srgbClr val="229275"/>
    <a:srgbClr val="678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92" d="100"/>
          <a:sy n="92" d="100"/>
        </p:scale>
        <p:origin x="9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35503" cy="336232"/>
          </a:xfrm>
          <a:prstGeom prst="rect">
            <a:avLst/>
          </a:prstGeom>
        </p:spPr>
        <p:txBody>
          <a:bodyPr vert="horz" lIns="90125" tIns="45062" rIns="90125" bIns="4506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536474" y="1"/>
            <a:ext cx="4235503" cy="336232"/>
          </a:xfrm>
          <a:prstGeom prst="rect">
            <a:avLst/>
          </a:prstGeom>
        </p:spPr>
        <p:txBody>
          <a:bodyPr vert="horz" lIns="90125" tIns="45062" rIns="90125" bIns="45062" rtlCol="0"/>
          <a:lstStyle>
            <a:lvl1pPr algn="r">
              <a:defRPr sz="1200"/>
            </a:lvl1pPr>
          </a:lstStyle>
          <a:p>
            <a:fld id="{7701D08D-A230-4438-A0BD-CB4A8AE6BDAD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387251"/>
            <a:ext cx="4235503" cy="336232"/>
          </a:xfrm>
          <a:prstGeom prst="rect">
            <a:avLst/>
          </a:prstGeom>
        </p:spPr>
        <p:txBody>
          <a:bodyPr vert="horz" lIns="90125" tIns="45062" rIns="90125" bIns="4506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536474" y="6387251"/>
            <a:ext cx="4235503" cy="336232"/>
          </a:xfrm>
          <a:prstGeom prst="rect">
            <a:avLst/>
          </a:prstGeom>
        </p:spPr>
        <p:txBody>
          <a:bodyPr vert="horz" lIns="90125" tIns="45062" rIns="90125" bIns="45062" rtlCol="0" anchor="b"/>
          <a:lstStyle>
            <a:lvl1pPr algn="r">
              <a:defRPr sz="1200"/>
            </a:lvl1pPr>
          </a:lstStyle>
          <a:p>
            <a:fld id="{D7D5F65C-B980-42C7-8883-6A323C6BD4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03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35503" cy="337400"/>
          </a:xfrm>
          <a:prstGeom prst="rect">
            <a:avLst/>
          </a:prstGeom>
        </p:spPr>
        <p:txBody>
          <a:bodyPr vert="horz" lIns="90125" tIns="45062" rIns="90125" bIns="4506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536474" y="2"/>
            <a:ext cx="4235503" cy="337400"/>
          </a:xfrm>
          <a:prstGeom prst="rect">
            <a:avLst/>
          </a:prstGeom>
        </p:spPr>
        <p:txBody>
          <a:bodyPr vert="horz" lIns="90125" tIns="45062" rIns="90125" bIns="45062" rtlCol="0"/>
          <a:lstStyle>
            <a:lvl1pPr algn="r">
              <a:defRPr sz="1200"/>
            </a:lvl1pPr>
          </a:lstStyle>
          <a:p>
            <a:fld id="{A35E10F3-9FD8-47D2-9AE3-5DAC51418CE9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375025" y="839788"/>
            <a:ext cx="3025775" cy="2270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25" tIns="45062" rIns="90125" bIns="4506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77424" y="3236237"/>
            <a:ext cx="7819390" cy="2647832"/>
          </a:xfrm>
          <a:prstGeom prst="rect">
            <a:avLst/>
          </a:prstGeom>
        </p:spPr>
        <p:txBody>
          <a:bodyPr vert="horz" lIns="90125" tIns="45062" rIns="90125" bIns="45062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387252"/>
            <a:ext cx="4235503" cy="337399"/>
          </a:xfrm>
          <a:prstGeom prst="rect">
            <a:avLst/>
          </a:prstGeom>
        </p:spPr>
        <p:txBody>
          <a:bodyPr vert="horz" lIns="90125" tIns="45062" rIns="90125" bIns="4506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536474" y="6387252"/>
            <a:ext cx="4235503" cy="337399"/>
          </a:xfrm>
          <a:prstGeom prst="rect">
            <a:avLst/>
          </a:prstGeom>
        </p:spPr>
        <p:txBody>
          <a:bodyPr vert="horz" lIns="90125" tIns="45062" rIns="90125" bIns="45062" rtlCol="0" anchor="b"/>
          <a:lstStyle>
            <a:lvl1pPr algn="r">
              <a:defRPr sz="1200"/>
            </a:lvl1pPr>
          </a:lstStyle>
          <a:p>
            <a:fld id="{04BF319C-C448-424A-BF51-5564FFED84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120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075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45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00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38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4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11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77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10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87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437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42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18BBF-79ED-4F43-BE3D-A475424A1C5F}" type="datetimeFigureOut">
              <a:rPr lang="pt-BR" smtClean="0"/>
              <a:t>01/10/2018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BF4DF-79DF-4D7C-BB5D-AD0FD2ED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4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176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pt-BR" sz="4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PROGRAMA DE EDUCAÇÃO FISCAL - PBH</a:t>
            </a:r>
          </a:p>
          <a:p>
            <a:pPr algn="ctr"/>
            <a:endParaRPr lang="pt-BR" sz="4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4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SMFA/SUREM</a:t>
            </a:r>
            <a:r>
              <a:rPr lang="pt-BR" sz="4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4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t-BR" sz="44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4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4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sz="4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04/10/2018</a:t>
            </a:r>
            <a:endParaRPr lang="pt-BR" sz="40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984" y="404664"/>
            <a:ext cx="8784976" cy="129614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é </a:t>
            </a:r>
            <a:r>
              <a:rPr lang="pt-BR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 </a:t>
            </a:r>
            <a:r>
              <a:rPr lang="pt-B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</a:t>
            </a:r>
            <a:endParaRPr lang="pt-BR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2689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A </a:t>
            </a:r>
            <a:r>
              <a:rPr lang="pt-BR" dirty="0"/>
              <a:t>Educação Fiscal </a:t>
            </a:r>
            <a:r>
              <a:rPr lang="pt-BR" dirty="0" smtClean="0"/>
              <a:t>é o processo de formação de </a:t>
            </a:r>
            <a:r>
              <a:rPr lang="pt-BR" dirty="0"/>
              <a:t>uma consciência voltada ao exercício da cidadania, </a:t>
            </a:r>
            <a:r>
              <a:rPr lang="pt-BR" dirty="0" smtClean="0"/>
              <a:t>disseminando informações </a:t>
            </a:r>
            <a:r>
              <a:rPr lang="pt-BR" dirty="0"/>
              <a:t>e conceitos sobre a gestão fiscal, favorecendo a compreensão e a intensificação da participação social nos processos </a:t>
            </a:r>
            <a:r>
              <a:rPr lang="pt-BR" dirty="0" smtClean="0"/>
              <a:t>de planejamento, </a:t>
            </a:r>
            <a:r>
              <a:rPr lang="pt-BR" dirty="0"/>
              <a:t>geração, aplicação e fiscalização dos recursos </a:t>
            </a:r>
            <a:r>
              <a:rPr lang="pt-BR" dirty="0" smtClean="0"/>
              <a:t>públicos.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27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24328" cy="778098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da </a:t>
            </a:r>
            <a:r>
              <a:rPr lang="pt-BR" sz="4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Educação Fiscal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1600" b="1" dirty="0" smtClean="0"/>
          </a:p>
          <a:p>
            <a:pPr marL="0" indent="0">
              <a:buNone/>
            </a:pPr>
            <a:r>
              <a:rPr lang="pt-BR" sz="1800" b="1" dirty="0" smtClean="0"/>
              <a:t>Na educação</a:t>
            </a:r>
            <a:r>
              <a:rPr lang="pt-BR" sz="1800" dirty="0"/>
              <a:t>:</a:t>
            </a:r>
            <a:r>
              <a:rPr lang="pt-BR" sz="1800" dirty="0" smtClean="0"/>
              <a:t> formar </a:t>
            </a:r>
            <a:r>
              <a:rPr lang="pt-BR" sz="1800" dirty="0"/>
              <a:t>um cidadão </a:t>
            </a:r>
            <a:r>
              <a:rPr lang="pt-BR" sz="1800" dirty="0" smtClean="0"/>
              <a:t>consciente; </a:t>
            </a:r>
            <a:endParaRPr lang="pt-BR" sz="1800" dirty="0"/>
          </a:p>
          <a:p>
            <a:pPr marL="0" indent="0">
              <a:buNone/>
            </a:pPr>
            <a:r>
              <a:rPr lang="pt-BR" sz="1800" b="1" dirty="0" smtClean="0"/>
              <a:t>Na </a:t>
            </a:r>
            <a:r>
              <a:rPr lang="pt-BR" sz="1800" b="1" dirty="0"/>
              <a:t>cidadania</a:t>
            </a:r>
            <a:r>
              <a:rPr lang="pt-BR" sz="1800" dirty="0"/>
              <a:t>, </a:t>
            </a:r>
            <a:r>
              <a:rPr lang="pt-BR" sz="1800" dirty="0" smtClean="0"/>
              <a:t>estimular </a:t>
            </a:r>
            <a:r>
              <a:rPr lang="pt-BR" sz="1800" dirty="0" smtClean="0"/>
              <a:t>a participação </a:t>
            </a:r>
            <a:r>
              <a:rPr lang="pt-BR" sz="1800" dirty="0"/>
              <a:t>individual e </a:t>
            </a:r>
            <a:r>
              <a:rPr lang="pt-BR" sz="1800" dirty="0" smtClean="0"/>
              <a:t>coletiva nas políticas sociais; </a:t>
            </a:r>
            <a:endParaRPr lang="pt-BR" sz="1800" dirty="0" smtClean="0"/>
          </a:p>
          <a:p>
            <a:pPr marL="0" indent="0">
              <a:buNone/>
            </a:pPr>
            <a:r>
              <a:rPr lang="pt-BR" sz="1800" b="1" dirty="0" smtClean="0"/>
              <a:t>Na </a:t>
            </a:r>
            <a:r>
              <a:rPr lang="pt-BR" sz="1800" b="1" dirty="0"/>
              <a:t>ética</a:t>
            </a:r>
            <a:r>
              <a:rPr lang="pt-BR" sz="1800" dirty="0"/>
              <a:t>, </a:t>
            </a:r>
            <a:r>
              <a:rPr lang="pt-BR" sz="1800" dirty="0" smtClean="0"/>
              <a:t>incentivar a conduta </a:t>
            </a:r>
            <a:r>
              <a:rPr lang="pt-BR" sz="1800" dirty="0"/>
              <a:t>responsável e solidária, que valorize o bem comum; </a:t>
            </a:r>
          </a:p>
          <a:p>
            <a:pPr marL="0" indent="0">
              <a:buNone/>
            </a:pPr>
            <a:r>
              <a:rPr lang="pt-BR" sz="1800" b="1" dirty="0" smtClean="0"/>
              <a:t>Na </a:t>
            </a:r>
            <a:r>
              <a:rPr lang="pt-BR" sz="1800" b="1" dirty="0"/>
              <a:t>política</a:t>
            </a:r>
            <a:r>
              <a:rPr lang="pt-BR" sz="1800" dirty="0"/>
              <a:t>, </a:t>
            </a:r>
            <a:r>
              <a:rPr lang="pt-BR" sz="1800" dirty="0" smtClean="0"/>
              <a:t>enfatizar o conceito </a:t>
            </a:r>
            <a:r>
              <a:rPr lang="pt-BR" sz="1800" dirty="0"/>
              <a:t>de bem público como patrimônio da sociedade; </a:t>
            </a:r>
          </a:p>
          <a:p>
            <a:pPr marL="0" indent="0">
              <a:buNone/>
            </a:pPr>
            <a:r>
              <a:rPr lang="pt-BR" sz="1800" b="1" dirty="0" smtClean="0"/>
              <a:t>No </a:t>
            </a:r>
            <a:r>
              <a:rPr lang="pt-BR" sz="1800" b="1" dirty="0"/>
              <a:t>controle social</a:t>
            </a:r>
            <a:r>
              <a:rPr lang="pt-BR" sz="1800" dirty="0"/>
              <a:t>, </a:t>
            </a:r>
            <a:r>
              <a:rPr lang="pt-BR" sz="1800" dirty="0" smtClean="0"/>
              <a:t>munir o cidadão com instrumentos de </a:t>
            </a:r>
            <a:r>
              <a:rPr lang="pt-BR" sz="1800" dirty="0"/>
              <a:t>combate ao desperdício e </a:t>
            </a:r>
            <a:r>
              <a:rPr lang="pt-BR" sz="1800" dirty="0" smtClean="0"/>
              <a:t>à </a:t>
            </a:r>
            <a:r>
              <a:rPr lang="pt-BR" sz="1800" dirty="0"/>
              <a:t>corrupção; </a:t>
            </a:r>
            <a:endParaRPr lang="pt-BR" sz="1800" dirty="0" smtClean="0"/>
          </a:p>
          <a:p>
            <a:pPr marL="0" indent="0">
              <a:buNone/>
            </a:pPr>
            <a:r>
              <a:rPr lang="pt-BR" sz="1800" b="1" dirty="0" smtClean="0"/>
              <a:t>Na </a:t>
            </a:r>
            <a:r>
              <a:rPr lang="pt-BR" sz="1800" b="1" dirty="0"/>
              <a:t>relação Estado-Sociedade</a:t>
            </a:r>
            <a:r>
              <a:rPr lang="pt-BR" sz="1800" dirty="0"/>
              <a:t>, </a:t>
            </a:r>
            <a:r>
              <a:rPr lang="pt-BR" sz="1800" dirty="0" smtClean="0"/>
              <a:t>desenvolver </a:t>
            </a:r>
            <a:r>
              <a:rPr lang="pt-BR" sz="1800" dirty="0"/>
              <a:t>uma relação de confiança entre a administração pública e o </a:t>
            </a:r>
            <a:r>
              <a:rPr lang="pt-BR" sz="1800" dirty="0" smtClean="0"/>
              <a:t>cidadão; </a:t>
            </a:r>
            <a:endParaRPr lang="pt-BR" sz="1800" dirty="0"/>
          </a:p>
          <a:p>
            <a:pPr marL="0" indent="0">
              <a:buNone/>
            </a:pPr>
            <a:r>
              <a:rPr lang="pt-BR" sz="1800" b="1" dirty="0" smtClean="0"/>
              <a:t>Na </a:t>
            </a:r>
            <a:r>
              <a:rPr lang="pt-BR" sz="1800" b="1" dirty="0"/>
              <a:t>relação Administração-Contribuinte</a:t>
            </a:r>
            <a:r>
              <a:rPr lang="pt-BR" sz="1800" dirty="0"/>
              <a:t>, </a:t>
            </a:r>
            <a:r>
              <a:rPr lang="pt-BR" sz="1800" dirty="0" smtClean="0"/>
              <a:t>estimular </a:t>
            </a:r>
            <a:r>
              <a:rPr lang="pt-BR" sz="1800" dirty="0"/>
              <a:t>o cumprimento voluntário das obrigações tributárias e o combate à sonegação fiscal, ao contrabando, ao descaminho e à pirataria, reforçando, sempre, a necessidade de prestação de serviços públicos de qualidade; </a:t>
            </a:r>
          </a:p>
          <a:p>
            <a:pPr marL="0" indent="0">
              <a:buNone/>
            </a:pPr>
            <a:r>
              <a:rPr lang="pt-BR" sz="1800" b="1" dirty="0" smtClean="0"/>
              <a:t>Na </a:t>
            </a:r>
            <a:r>
              <a:rPr lang="pt-BR" sz="1800" b="1" dirty="0"/>
              <a:t>condução do PNEF</a:t>
            </a:r>
            <a:r>
              <a:rPr lang="pt-BR" sz="1800" dirty="0"/>
              <a:t>, </a:t>
            </a:r>
            <a:r>
              <a:rPr lang="pt-BR" sz="1800" dirty="0" smtClean="0"/>
              <a:t>fomentar a participação social para </a:t>
            </a:r>
            <a:r>
              <a:rPr lang="pt-BR" sz="1800" dirty="0"/>
              <a:t>que o Estado cumpra seu papel constitucional de reduzir as desigualdades sociais e ser instrumento de fortalecimento permanente do estado democrático de direito.</a:t>
            </a:r>
          </a:p>
        </p:txBody>
      </p:sp>
    </p:spTree>
    <p:extLst>
      <p:ext uri="{BB962C8B-B14F-4D97-AF65-F5344CB8AC3E}">
        <p14:creationId xmlns:p14="http://schemas.microsoft.com/office/powerpoint/2010/main" val="20709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984" y="404664"/>
            <a:ext cx="8784976" cy="1296144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funciona em BH</a:t>
            </a:r>
            <a:endParaRPr lang="pt-BR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62900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Programas de orientação fiscal “Descomplicando o Fisco”</a:t>
            </a:r>
          </a:p>
          <a:p>
            <a:pPr algn="just"/>
            <a:r>
              <a:rPr lang="pt-BR" dirty="0" smtClean="0"/>
              <a:t>Participação em eventos de educação fiscal promovidos pela ESAF e SEF;</a:t>
            </a:r>
          </a:p>
          <a:p>
            <a:pPr algn="just"/>
            <a:r>
              <a:rPr lang="pt-BR" dirty="0" smtClean="0"/>
              <a:t>Participação em atividades do NAF e </a:t>
            </a:r>
            <a:r>
              <a:rPr lang="pt-BR" dirty="0" smtClean="0"/>
              <a:t>na produção de vídeo-aula para o </a:t>
            </a:r>
            <a:r>
              <a:rPr lang="pt-BR" dirty="0" smtClean="0"/>
              <a:t>NAF.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4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913512" cy="1296144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Público-alvo da Educação Fiscal </a:t>
            </a:r>
            <a:endParaRPr lang="pt-BR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600400"/>
          </a:xfrm>
        </p:spPr>
        <p:txBody>
          <a:bodyPr/>
          <a:lstStyle/>
          <a:p>
            <a:r>
              <a:rPr lang="pt-BR" dirty="0" smtClean="0"/>
              <a:t>Estudantes </a:t>
            </a:r>
            <a:r>
              <a:rPr lang="pt-BR" dirty="0"/>
              <a:t>do ensino </a:t>
            </a:r>
            <a:r>
              <a:rPr lang="pt-BR" dirty="0" smtClean="0"/>
              <a:t>fundamental;</a:t>
            </a:r>
          </a:p>
          <a:p>
            <a:r>
              <a:rPr lang="pt-BR" dirty="0" smtClean="0"/>
              <a:t>Estudantes </a:t>
            </a:r>
            <a:r>
              <a:rPr lang="pt-BR" dirty="0"/>
              <a:t>do ensino </a:t>
            </a:r>
            <a:r>
              <a:rPr lang="pt-BR" dirty="0" smtClean="0"/>
              <a:t>médio;</a:t>
            </a:r>
          </a:p>
          <a:p>
            <a:r>
              <a:rPr lang="pt-BR" dirty="0" smtClean="0"/>
              <a:t>Servidores públicos;</a:t>
            </a:r>
          </a:p>
          <a:p>
            <a:r>
              <a:rPr lang="pt-BR" dirty="0" smtClean="0"/>
              <a:t>Estudantes </a:t>
            </a:r>
            <a:r>
              <a:rPr lang="pt-BR" dirty="0"/>
              <a:t>do Ensino Superior e Comunidade </a:t>
            </a:r>
            <a:r>
              <a:rPr lang="pt-BR" dirty="0" smtClean="0"/>
              <a:t>universitária;</a:t>
            </a:r>
          </a:p>
          <a:p>
            <a:r>
              <a:rPr lang="pt-BR" dirty="0" smtClean="0"/>
              <a:t>Sociedade </a:t>
            </a:r>
            <a:r>
              <a:rPr lang="pt-BR" dirty="0"/>
              <a:t>em geral.</a:t>
            </a:r>
          </a:p>
        </p:txBody>
      </p:sp>
    </p:spTree>
    <p:extLst>
      <p:ext uri="{BB962C8B-B14F-4D97-AF65-F5344CB8AC3E}">
        <p14:creationId xmlns:p14="http://schemas.microsoft.com/office/powerpoint/2010/main" val="24230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EXPANDIR</a:t>
            </a:r>
            <a:endParaRPr lang="pt-BR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375888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dirty="0" smtClean="0"/>
              <a:t>Realização </a:t>
            </a:r>
            <a:r>
              <a:rPr lang="pt-BR" sz="2800" dirty="0"/>
              <a:t>de reuniões, seminários, palestras e </a:t>
            </a:r>
            <a:r>
              <a:rPr lang="pt-BR" sz="2800" dirty="0" smtClean="0"/>
              <a:t>teleconferências;</a:t>
            </a:r>
          </a:p>
          <a:p>
            <a:pPr marL="0" indent="0">
              <a:buNone/>
            </a:pPr>
            <a:r>
              <a:rPr lang="pt-BR" sz="2800" dirty="0" smtClean="0"/>
              <a:t>Elaboração </a:t>
            </a:r>
            <a:r>
              <a:rPr lang="pt-BR" sz="2800" dirty="0"/>
              <a:t>de manuais de orientação; </a:t>
            </a: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Criação </a:t>
            </a:r>
            <a:r>
              <a:rPr lang="pt-BR" sz="2800" dirty="0"/>
              <a:t>e apresentação de vídeos </a:t>
            </a:r>
            <a:r>
              <a:rPr lang="pt-BR" sz="2800" dirty="0" smtClean="0"/>
              <a:t>institucionais;</a:t>
            </a:r>
          </a:p>
          <a:p>
            <a:pPr marL="0" indent="0">
              <a:buNone/>
            </a:pPr>
            <a:r>
              <a:rPr lang="pt-BR" sz="2800" dirty="0" smtClean="0"/>
              <a:t>Utilização </a:t>
            </a:r>
            <a:r>
              <a:rPr lang="pt-BR" sz="2800" dirty="0"/>
              <a:t>de redes de </a:t>
            </a:r>
            <a:r>
              <a:rPr lang="pt-BR" sz="2800" dirty="0" err="1" smtClean="0"/>
              <a:t>telensino</a:t>
            </a:r>
            <a:r>
              <a:rPr lang="pt-BR" sz="2800" dirty="0" smtClean="0"/>
              <a:t>;</a:t>
            </a:r>
          </a:p>
          <a:p>
            <a:pPr marL="0" indent="0">
              <a:buNone/>
            </a:pPr>
            <a:r>
              <a:rPr lang="pt-BR" sz="2800" dirty="0" smtClean="0"/>
              <a:t>Inclusão </a:t>
            </a:r>
            <a:r>
              <a:rPr lang="pt-BR" sz="2800" dirty="0"/>
              <a:t>do tema Educação Fiscal </a:t>
            </a:r>
            <a:r>
              <a:rPr lang="pt-BR" sz="2800" dirty="0" smtClean="0"/>
              <a:t>nos treinamentos/cursos </a:t>
            </a:r>
            <a:r>
              <a:rPr lang="pt-BR" sz="2800" dirty="0"/>
              <a:t>de formação ou de capacitação de </a:t>
            </a:r>
            <a:r>
              <a:rPr lang="pt-BR" sz="2800" dirty="0" smtClean="0"/>
              <a:t>servidores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780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340299"/>
              </p:ext>
            </p:extLst>
          </p:nvPr>
        </p:nvGraphicFramePr>
        <p:xfrm>
          <a:off x="323528" y="2564905"/>
          <a:ext cx="8568952" cy="219741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568952">
                  <a:extLst>
                    <a:ext uri="{9D8B030D-6E8A-4147-A177-3AD203B41FA5}">
                      <a16:colId xmlns="" xmlns:a16="http://schemas.microsoft.com/office/drawing/2014/main" val="319343097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600" b="1" u="none" strike="noStrike" dirty="0" smtClean="0">
                          <a:effectLst/>
                        </a:rPr>
                        <a:t>IMPLANTAÇÃO DO NÚCLEO DE EDUCAÇÃO FISCAL</a:t>
                      </a:r>
                      <a:endParaRPr lang="pt-BR" sz="3600" b="1" i="0" u="none" strike="noStrike" dirty="0" smtClean="0"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lang="pt-BR" sz="1800" u="none" strike="noStrike" dirty="0">
                          <a:effectLst/>
                        </a:rPr>
                        <a:t/>
                      </a:r>
                      <a:br>
                        <a:rPr lang="pt-BR" sz="1800" u="none" strike="noStrike" dirty="0">
                          <a:effectLst/>
                        </a:rPr>
                      </a:br>
                      <a:endParaRPr lang="pt-BR" sz="1800" b="0" i="0" u="none" strike="noStrike" dirty="0"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pt-BR" sz="1800" u="none" strike="noStrike" dirty="0">
                          <a:effectLst/>
                        </a:rPr>
                        <a:t/>
                      </a:r>
                      <a:br>
                        <a:rPr lang="pt-BR" sz="1800" u="none" strike="noStrike" dirty="0">
                          <a:effectLst/>
                        </a:rPr>
                      </a:br>
                      <a:endParaRPr lang="pt-BR" sz="1800" b="0" i="0" u="none" strike="noStrike" dirty="0">
                        <a:solidFill>
                          <a:srgbClr val="8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855" marR="2855" marT="2855" marB="0" anchor="ctr"/>
                </a:tc>
                <a:extLst>
                  <a:ext uri="{0D108BD9-81ED-4DB2-BD59-A6C34878D82A}">
                    <a16:rowId xmlns="" xmlns:a16="http://schemas.microsoft.com/office/drawing/2014/main" val="908036168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79512" y="836712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 A CONQUISTAR</a:t>
            </a:r>
            <a:endParaRPr lang="pt-BR" sz="44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37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396044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t-BR" sz="7000" b="1" dirty="0" smtClean="0"/>
              <a:t>Frederico Fonseca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BR" sz="7000" b="1" dirty="0" smtClean="0"/>
              <a:t>Auditor Fiscal – SMFA/SUREM/DFAT/Assessoria</a:t>
            </a:r>
            <a:endParaRPr lang="pt-BR" sz="4000" dirty="0"/>
          </a:p>
          <a:p>
            <a:pPr marL="0" indent="0">
              <a:lnSpc>
                <a:spcPct val="120000"/>
              </a:lnSpc>
              <a:buNone/>
            </a:pPr>
            <a:endParaRPr lang="pt-BR" sz="4400" dirty="0"/>
          </a:p>
          <a:p>
            <a:pPr marL="0" indent="0">
              <a:buNone/>
            </a:pPr>
            <a:endParaRPr lang="pt-BR" sz="4400" dirty="0"/>
          </a:p>
          <a:p>
            <a:pPr marL="0" indent="0">
              <a:buNone/>
            </a:pPr>
            <a:endParaRPr lang="pt-BR" sz="4400" dirty="0"/>
          </a:p>
          <a:p>
            <a:pPr marL="3321050" indent="0" algn="r">
              <a:buNone/>
            </a:pPr>
            <a:r>
              <a:rPr lang="pt-BR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4200" i="1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Obrigado! 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890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356</Words>
  <Application>Microsoft Office PowerPoint</Application>
  <PresentationFormat>Apresentação na tela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Apresentação do PowerPoint</vt:lpstr>
      <vt:lpstr>O que é Educação Fiscal</vt:lpstr>
      <vt:lpstr>Objetivos da Educação Fiscal </vt:lpstr>
      <vt:lpstr>Como funciona em BH</vt:lpstr>
      <vt:lpstr>Público-alvo da Educação Fiscal </vt:lpstr>
      <vt:lpstr>COMO EXPANDIR</vt:lpstr>
      <vt:lpstr>Apresentação do PowerPoint</vt:lpstr>
      <vt:lpstr>Obrigado! 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Breno | Perfil252</dc:creator>
  <cp:lastModifiedBy>FREDERICO GEORGE DA FONSECA</cp:lastModifiedBy>
  <cp:revision>62</cp:revision>
  <cp:lastPrinted>2017-09-14T13:13:22Z</cp:lastPrinted>
  <dcterms:created xsi:type="dcterms:W3CDTF">2017-02-07T13:32:31Z</dcterms:created>
  <dcterms:modified xsi:type="dcterms:W3CDTF">2018-10-01T21:17:28Z</dcterms:modified>
</cp:coreProperties>
</file>